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30"/>
  </p:notesMasterIdLst>
  <p:handoutMasterIdLst>
    <p:handoutMasterId r:id="rId31"/>
  </p:handoutMasterIdLst>
  <p:sldIdLst>
    <p:sldId id="256" r:id="rId2"/>
    <p:sldId id="308" r:id="rId3"/>
    <p:sldId id="307" r:id="rId4"/>
    <p:sldId id="257" r:id="rId5"/>
    <p:sldId id="258" r:id="rId6"/>
    <p:sldId id="259" r:id="rId7"/>
    <p:sldId id="260" r:id="rId8"/>
    <p:sldId id="261" r:id="rId9"/>
    <p:sldId id="262"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Lst>
  <p:sldSz cx="9144000" cy="5143500" type="screen16x9"/>
  <p:notesSz cx="6858000" cy="9144000"/>
  <p:embeddedFontLst>
    <p:embeddedFont>
      <p:font typeface="Archivo Black" panose="020B0A03020202020B04" pitchFamily="34" charset="0"/>
      <p:regular r:id="rId32"/>
    </p:embeddedFont>
    <p:embeddedFont>
      <p:font typeface="Bebas Neue" panose="020B0606020202050201" pitchFamily="34" charset="0"/>
      <p:regular r:id="rId33"/>
    </p:embeddedFont>
    <p:embeddedFont>
      <p:font typeface="Calibri" panose="020F0502020204030204" pitchFamily="34" charset="0"/>
      <p:regular r:id="rId34"/>
      <p:bold r:id="rId35"/>
      <p:italic r:id="rId36"/>
      <p:boldItalic r:id="rId37"/>
    </p:embeddedFont>
    <p:embeddedFont>
      <p:font typeface="DM Sans" pitchFamily="2" charset="0"/>
      <p:regular r:id="rId38"/>
      <p:bold r:id="rId39"/>
      <p:italic r:id="rId40"/>
      <p:boldItalic r:id="rId41"/>
    </p:embeddedFont>
    <p:embeddedFont>
      <p:font typeface="DM Sans Medium"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8BF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25BDD3-01C8-496E-880D-718A0AF92533}">
  <a:tblStyle styleId="{6F25BDD3-01C8-496E-880D-718A0AF925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rovi\OneDrive\Desktop\Thesis\thesis%20new.xls"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r>
              <a:rPr lang="en-US"/>
              <a:t>pH</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tx1">
                <a:lumMod val="50000"/>
                <a:lumOff val="50000"/>
              </a:schemeClr>
            </a:solidFill>
            <a:ln>
              <a:noFill/>
            </a:ln>
            <a:effectLst/>
          </c:spPr>
          <c:invertIfNegative val="0"/>
          <c:cat>
            <c:strRef>
              <c:f>Sheet2!$A$2:$A$24</c:f>
              <c:strCache>
                <c:ptCount val="23"/>
                <c:pt idx="0">
                  <c:v>S-1</c:v>
                </c:pt>
                <c:pt idx="1">
                  <c:v>S-2</c:v>
                </c:pt>
                <c:pt idx="2">
                  <c:v>S-3</c:v>
                </c:pt>
                <c:pt idx="3">
                  <c:v>S-4</c:v>
                </c:pt>
                <c:pt idx="4">
                  <c:v>S-5</c:v>
                </c:pt>
                <c:pt idx="5">
                  <c:v>S-6</c:v>
                </c:pt>
                <c:pt idx="6">
                  <c:v>S-7</c:v>
                </c:pt>
                <c:pt idx="7">
                  <c:v>S-8</c:v>
                </c:pt>
                <c:pt idx="8">
                  <c:v>S-9</c:v>
                </c:pt>
                <c:pt idx="9">
                  <c:v>S-10</c:v>
                </c:pt>
                <c:pt idx="10">
                  <c:v>S-11</c:v>
                </c:pt>
                <c:pt idx="11">
                  <c:v>S-12(A)</c:v>
                </c:pt>
                <c:pt idx="12">
                  <c:v>S-12(B)</c:v>
                </c:pt>
                <c:pt idx="13">
                  <c:v>S-13</c:v>
                </c:pt>
                <c:pt idx="14">
                  <c:v>S-14</c:v>
                </c:pt>
                <c:pt idx="15">
                  <c:v>S-15</c:v>
                </c:pt>
                <c:pt idx="16">
                  <c:v>S-16</c:v>
                </c:pt>
                <c:pt idx="17">
                  <c:v>S-17</c:v>
                </c:pt>
                <c:pt idx="18">
                  <c:v>S-18</c:v>
                </c:pt>
                <c:pt idx="19">
                  <c:v>S-19</c:v>
                </c:pt>
                <c:pt idx="20">
                  <c:v>S-20</c:v>
                </c:pt>
                <c:pt idx="21">
                  <c:v>S-21</c:v>
                </c:pt>
                <c:pt idx="22">
                  <c:v>S-22</c:v>
                </c:pt>
              </c:strCache>
            </c:strRef>
          </c:cat>
          <c:val>
            <c:numRef>
              <c:f>Sheet2!$B$2:$B$24</c:f>
              <c:numCache>
                <c:formatCode>General</c:formatCode>
                <c:ptCount val="23"/>
                <c:pt idx="0">
                  <c:v>5.6</c:v>
                </c:pt>
                <c:pt idx="1">
                  <c:v>4.7</c:v>
                </c:pt>
                <c:pt idx="2">
                  <c:v>5</c:v>
                </c:pt>
                <c:pt idx="3">
                  <c:v>5.9</c:v>
                </c:pt>
                <c:pt idx="4">
                  <c:v>5.0999999999999996</c:v>
                </c:pt>
                <c:pt idx="5">
                  <c:v>5.2</c:v>
                </c:pt>
                <c:pt idx="6">
                  <c:v>4.7</c:v>
                </c:pt>
                <c:pt idx="7">
                  <c:v>5.3</c:v>
                </c:pt>
                <c:pt idx="8">
                  <c:v>5</c:v>
                </c:pt>
                <c:pt idx="9">
                  <c:v>5</c:v>
                </c:pt>
                <c:pt idx="10">
                  <c:v>4.3</c:v>
                </c:pt>
                <c:pt idx="11">
                  <c:v>4.9000000000000004</c:v>
                </c:pt>
                <c:pt idx="12">
                  <c:v>5.9</c:v>
                </c:pt>
                <c:pt idx="13">
                  <c:v>4.9000000000000004</c:v>
                </c:pt>
                <c:pt idx="14">
                  <c:v>5.5</c:v>
                </c:pt>
                <c:pt idx="15">
                  <c:v>5.0999999999999996</c:v>
                </c:pt>
                <c:pt idx="16">
                  <c:v>5.2</c:v>
                </c:pt>
                <c:pt idx="17">
                  <c:v>5.6</c:v>
                </c:pt>
                <c:pt idx="18">
                  <c:v>5.7</c:v>
                </c:pt>
                <c:pt idx="19">
                  <c:v>5.3</c:v>
                </c:pt>
                <c:pt idx="20">
                  <c:v>5</c:v>
                </c:pt>
                <c:pt idx="21">
                  <c:v>6</c:v>
                </c:pt>
                <c:pt idx="22">
                  <c:v>6.2</c:v>
                </c:pt>
              </c:numCache>
            </c:numRef>
          </c:val>
          <c:extLst>
            <c:ext xmlns:c16="http://schemas.microsoft.com/office/drawing/2014/chart" uri="{C3380CC4-5D6E-409C-BE32-E72D297353CC}">
              <c16:uniqueId val="{00000000-0425-45C7-B526-7F5ECD405FE5}"/>
            </c:ext>
          </c:extLst>
        </c:ser>
        <c:dLbls>
          <c:showLegendKey val="0"/>
          <c:showVal val="0"/>
          <c:showCatName val="0"/>
          <c:showSerName val="0"/>
          <c:showPercent val="0"/>
          <c:showBubbleSize val="0"/>
        </c:dLbls>
        <c:gapWidth val="219"/>
        <c:overlap val="-27"/>
        <c:axId val="253166712"/>
        <c:axId val="275585328"/>
      </c:barChart>
      <c:catAx>
        <c:axId val="2531667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r>
                  <a:rPr lang="en-US"/>
                  <a:t>Sample Station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275585328"/>
        <c:crosses val="autoZero"/>
        <c:auto val="1"/>
        <c:lblAlgn val="ctr"/>
        <c:lblOffset val="100"/>
        <c:noMultiLvlLbl val="0"/>
      </c:catAx>
      <c:valAx>
        <c:axId val="2755853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r>
                  <a:rPr lang="en-US"/>
                  <a:t>pH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lumMod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253166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w="9525" cap="flat" cmpd="sng" algn="ctr">
      <a:solidFill>
        <a:schemeClr val="accent1">
          <a:lumMod val="65000"/>
        </a:schemeClr>
      </a:solidFill>
      <a:round/>
    </a:ln>
    <a:effectLst/>
  </c:spPr>
  <c:txPr>
    <a:bodyPr/>
    <a:lstStyle/>
    <a:p>
      <a:pPr>
        <a:defRPr>
          <a:solidFill>
            <a:schemeClr val="bg1">
              <a:lumMod val="50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E8767A-526D-2F7E-BFAB-3DC393FDB9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00AAF4A-85EA-29F9-8505-3EACA39785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90D2A4-CD5A-411B-9FB3-233C319C21F7}" type="datetimeFigureOut">
              <a:rPr lang="en-US" smtClean="0"/>
              <a:t>7/3/2023</a:t>
            </a:fld>
            <a:endParaRPr lang="en-US"/>
          </a:p>
        </p:txBody>
      </p:sp>
      <p:sp>
        <p:nvSpPr>
          <p:cNvPr id="4" name="Footer Placeholder 3">
            <a:extLst>
              <a:ext uri="{FF2B5EF4-FFF2-40B4-BE49-F238E27FC236}">
                <a16:creationId xmlns:a16="http://schemas.microsoft.com/office/drawing/2014/main" id="{123A27FE-C39C-E93E-D33D-FC17B5D101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7933F7-A3E1-A7DA-F836-A8DD3D10E3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98EED9-0897-42CB-9ED3-982CDD4EE7E0}" type="slidenum">
              <a:rPr lang="en-US" smtClean="0"/>
              <a:t>‹#›</a:t>
            </a:fld>
            <a:endParaRPr lang="en-US"/>
          </a:p>
        </p:txBody>
      </p:sp>
    </p:spTree>
    <p:extLst>
      <p:ext uri="{BB962C8B-B14F-4D97-AF65-F5344CB8AC3E}">
        <p14:creationId xmlns:p14="http://schemas.microsoft.com/office/powerpoint/2010/main" val="3784507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7279b7e2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07279b7e2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33f6155f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33f6155f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07279b7e22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07279b7e22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dca8b0fde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dca8b0fde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ca8b0fdee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ca8b0fdee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3" name="Picture 2" descr="A picture containing text, outdoor, tree, fence&#10;&#10;Description automatically generated">
            <a:extLst>
              <a:ext uri="{FF2B5EF4-FFF2-40B4-BE49-F238E27FC236}">
                <a16:creationId xmlns:a16="http://schemas.microsoft.com/office/drawing/2014/main" id="{4873D88E-4311-BC79-7A13-572426D122D7}"/>
              </a:ext>
            </a:extLst>
          </p:cNvPr>
          <p:cNvPicPr>
            <a:picLocks noChangeAspect="1"/>
          </p:cNvPicPr>
          <p:nvPr userDrawn="1"/>
        </p:nvPicPr>
        <p:blipFill rotWithShape="1">
          <a:blip r:embed="rId2">
            <a:alphaModFix amt="61000"/>
            <a:extLst>
              <a:ext uri="{BEBA8EAE-BF5A-486C-A8C5-ECC9F3942E4B}">
                <a14:imgProps xmlns:a14="http://schemas.microsoft.com/office/drawing/2010/main">
                  <a14:imgLayer r:embed="rId3">
                    <a14:imgEffect>
                      <a14:colorTemperature colorTemp="5300"/>
                    </a14:imgEffect>
                  </a14:imgLayer>
                </a14:imgProps>
              </a:ext>
            </a:extLst>
          </a:blip>
          <a:srcRect t="5692" b="5692"/>
          <a:stretch/>
        </p:blipFill>
        <p:spPr>
          <a:xfrm>
            <a:off x="0" y="1"/>
            <a:ext cx="9144000" cy="5143500"/>
          </a:xfrm>
          <a:prstGeom prst="rect">
            <a:avLst/>
          </a:prstGeom>
        </p:spPr>
      </p:pic>
      <p:sp>
        <p:nvSpPr>
          <p:cNvPr id="10" name="Google Shape;10;p2"/>
          <p:cNvSpPr/>
          <p:nvPr/>
        </p:nvSpPr>
        <p:spPr>
          <a:xfrm>
            <a:off x="578850" y="436500"/>
            <a:ext cx="7986300" cy="4270500"/>
          </a:xfrm>
          <a:prstGeom prst="rect">
            <a:avLst/>
          </a:prstGeom>
          <a:solidFill>
            <a:srgbClr val="FFFFFF">
              <a:alpha val="7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948975" y="887438"/>
            <a:ext cx="4782000" cy="2816700"/>
          </a:xfrm>
          <a:prstGeom prst="rect">
            <a:avLst/>
          </a:prstGeom>
          <a:noFill/>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0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2" name="Google Shape;12;p2"/>
          <p:cNvSpPr txBox="1">
            <a:spLocks noGrp="1"/>
          </p:cNvSpPr>
          <p:nvPr>
            <p:ph type="subTitle" idx="1"/>
          </p:nvPr>
        </p:nvSpPr>
        <p:spPr>
          <a:xfrm>
            <a:off x="948975" y="3780250"/>
            <a:ext cx="4782000" cy="4758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sz="1600">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73"/>
        <p:cNvGrpSpPr/>
        <p:nvPr/>
      </p:nvGrpSpPr>
      <p:grpSpPr>
        <a:xfrm>
          <a:off x="0" y="0"/>
          <a:ext cx="0" cy="0"/>
          <a:chOff x="0" y="0"/>
          <a:chExt cx="0" cy="0"/>
        </a:xfrm>
      </p:grpSpPr>
      <p:sp>
        <p:nvSpPr>
          <p:cNvPr id="174" name="Google Shape;174;p28"/>
          <p:cNvSpPr/>
          <p:nvPr/>
        </p:nvSpPr>
        <p:spPr>
          <a:xfrm>
            <a:off x="576125" y="436500"/>
            <a:ext cx="46995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75"/>
        <p:cNvGrpSpPr/>
        <p:nvPr/>
      </p:nvGrpSpPr>
      <p:grpSpPr>
        <a:xfrm>
          <a:off x="0" y="0"/>
          <a:ext cx="0" cy="0"/>
          <a:chOff x="0" y="0"/>
          <a:chExt cx="0" cy="0"/>
        </a:xfrm>
      </p:grpSpPr>
      <p:sp>
        <p:nvSpPr>
          <p:cNvPr id="176" name="Google Shape;176;p29"/>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spTree>
      <p:nvGrpSpPr>
        <p:cNvPr id="1" name="Shape 13"/>
        <p:cNvGrpSpPr/>
        <p:nvPr/>
      </p:nvGrpSpPr>
      <p:grpSpPr>
        <a:xfrm>
          <a:off x="0" y="0"/>
          <a:ext cx="0" cy="0"/>
          <a:chOff x="0" y="0"/>
          <a:chExt cx="0" cy="0"/>
        </a:xfrm>
      </p:grpSpPr>
      <p:sp>
        <p:nvSpPr>
          <p:cNvPr id="17" name="Google Shape;17;p3"/>
          <p:cNvSpPr txBox="1">
            <a:spLocks noGrp="1"/>
          </p:cNvSpPr>
          <p:nvPr>
            <p:ph type="title" idx="2" hasCustomPrompt="1"/>
          </p:nvPr>
        </p:nvSpPr>
        <p:spPr>
          <a:xfrm>
            <a:off x="799518" y="968225"/>
            <a:ext cx="1679400" cy="12891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dirty="0"/>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bg>
      <p:bgPr>
        <a:solidFill>
          <a:schemeClr val="tx2"/>
        </a:solidFill>
        <a:effectLst/>
      </p:bgPr>
    </p:bg>
    <p:spTree>
      <p:nvGrpSpPr>
        <p:cNvPr id="1" name="Shape 19"/>
        <p:cNvGrpSpPr/>
        <p:nvPr/>
      </p:nvGrpSpPr>
      <p:grpSpPr>
        <a:xfrm>
          <a:off x="0" y="0"/>
          <a:ext cx="0" cy="0"/>
          <a:chOff x="0" y="0"/>
          <a:chExt cx="0" cy="0"/>
        </a:xfrm>
      </p:grpSpPr>
      <p:sp>
        <p:nvSpPr>
          <p:cNvPr id="21" name="Google Shape;21;p4"/>
          <p:cNvSpPr txBox="1">
            <a:spLocks noGrp="1"/>
          </p:cNvSpPr>
          <p:nvPr>
            <p:ph type="title"/>
          </p:nvPr>
        </p:nvSpPr>
        <p:spPr>
          <a:xfrm>
            <a:off x="526350" y="23467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p:nvPr/>
        </p:nvSpPr>
        <p:spPr>
          <a:xfrm>
            <a:off x="578850" y="436500"/>
            <a:ext cx="7986300" cy="42705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subTitle" idx="1"/>
          </p:nvPr>
        </p:nvSpPr>
        <p:spPr>
          <a:xfrm>
            <a:off x="964550" y="2052888"/>
            <a:ext cx="3866100" cy="229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Font typeface="Anaheim"/>
              <a:buChar char="●"/>
              <a:defRPr/>
            </a:lvl1pPr>
            <a:lvl2pPr lvl="1" algn="ctr" rtl="0">
              <a:lnSpc>
                <a:spcPct val="100000"/>
              </a:lnSpc>
              <a:spcBef>
                <a:spcPts val="0"/>
              </a:spcBef>
              <a:spcAft>
                <a:spcPts val="0"/>
              </a:spcAft>
              <a:buClr>
                <a:srgbClr val="191919"/>
              </a:buClr>
              <a:buSzPts val="1400"/>
              <a:buFont typeface="Anaheim"/>
              <a:buChar char="○"/>
              <a:defRPr/>
            </a:lvl2pPr>
            <a:lvl3pPr lvl="2" algn="ctr" rtl="0">
              <a:lnSpc>
                <a:spcPct val="100000"/>
              </a:lnSpc>
              <a:spcBef>
                <a:spcPts val="1600"/>
              </a:spcBef>
              <a:spcAft>
                <a:spcPts val="0"/>
              </a:spcAft>
              <a:buClr>
                <a:srgbClr val="191919"/>
              </a:buClr>
              <a:buSzPts val="1400"/>
              <a:buFont typeface="Anaheim"/>
              <a:buChar char="■"/>
              <a:defRPr/>
            </a:lvl3pPr>
            <a:lvl4pPr lvl="3" algn="ctr" rtl="0">
              <a:lnSpc>
                <a:spcPct val="100000"/>
              </a:lnSpc>
              <a:spcBef>
                <a:spcPts val="1600"/>
              </a:spcBef>
              <a:spcAft>
                <a:spcPts val="0"/>
              </a:spcAft>
              <a:buClr>
                <a:srgbClr val="191919"/>
              </a:buClr>
              <a:buSzPts val="1400"/>
              <a:buFont typeface="Anaheim"/>
              <a:buChar char="●"/>
              <a:defRPr/>
            </a:lvl4pPr>
            <a:lvl5pPr lvl="4" algn="ctr" rtl="0">
              <a:lnSpc>
                <a:spcPct val="100000"/>
              </a:lnSpc>
              <a:spcBef>
                <a:spcPts val="1600"/>
              </a:spcBef>
              <a:spcAft>
                <a:spcPts val="0"/>
              </a:spcAft>
              <a:buClr>
                <a:srgbClr val="191919"/>
              </a:buClr>
              <a:buSzPts val="1400"/>
              <a:buFont typeface="Anaheim"/>
              <a:buChar char="○"/>
              <a:defRPr/>
            </a:lvl5pPr>
            <a:lvl6pPr lvl="5" algn="ctr" rtl="0">
              <a:lnSpc>
                <a:spcPct val="100000"/>
              </a:lnSpc>
              <a:spcBef>
                <a:spcPts val="1600"/>
              </a:spcBef>
              <a:spcAft>
                <a:spcPts val="0"/>
              </a:spcAft>
              <a:buClr>
                <a:srgbClr val="191919"/>
              </a:buClr>
              <a:buSzPts val="1400"/>
              <a:buFont typeface="Anaheim"/>
              <a:buChar char="■"/>
              <a:defRPr/>
            </a:lvl6pPr>
            <a:lvl7pPr lvl="6" algn="ctr" rtl="0">
              <a:lnSpc>
                <a:spcPct val="100000"/>
              </a:lnSpc>
              <a:spcBef>
                <a:spcPts val="1600"/>
              </a:spcBef>
              <a:spcAft>
                <a:spcPts val="0"/>
              </a:spcAft>
              <a:buClr>
                <a:srgbClr val="191919"/>
              </a:buClr>
              <a:buSzPts val="1400"/>
              <a:buFont typeface="Anaheim"/>
              <a:buChar char="●"/>
              <a:defRPr/>
            </a:lvl7pPr>
            <a:lvl8pPr lvl="7" algn="ctr" rtl="0">
              <a:lnSpc>
                <a:spcPct val="100000"/>
              </a:lnSpc>
              <a:spcBef>
                <a:spcPts val="1600"/>
              </a:spcBef>
              <a:spcAft>
                <a:spcPts val="0"/>
              </a:spcAft>
              <a:buClr>
                <a:srgbClr val="191919"/>
              </a:buClr>
              <a:buSzPts val="1400"/>
              <a:buFont typeface="Anaheim"/>
              <a:buChar char="○"/>
              <a:defRPr/>
            </a:lvl8pPr>
            <a:lvl9pPr lvl="8" algn="ctr" rtl="0">
              <a:lnSpc>
                <a:spcPct val="100000"/>
              </a:lnSpc>
              <a:spcBef>
                <a:spcPts val="1600"/>
              </a:spcBef>
              <a:spcAft>
                <a:spcPts val="1600"/>
              </a:spcAft>
              <a:buClr>
                <a:srgbClr val="191919"/>
              </a:buClr>
              <a:buSzPts val="1400"/>
              <a:buFont typeface="Anaheim"/>
              <a:buChar char="■"/>
              <a:defRPr/>
            </a:lvl9pPr>
          </a:lstStyle>
          <a:p>
            <a:endParaRPr/>
          </a:p>
        </p:txBody>
      </p:sp>
      <p:sp>
        <p:nvSpPr>
          <p:cNvPr id="36" name="Google Shape;36;p7"/>
          <p:cNvSpPr txBox="1">
            <a:spLocks noGrp="1"/>
          </p:cNvSpPr>
          <p:nvPr>
            <p:ph type="title"/>
          </p:nvPr>
        </p:nvSpPr>
        <p:spPr>
          <a:xfrm>
            <a:off x="964550" y="798613"/>
            <a:ext cx="3866100" cy="1112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 name="Google Shape;37;p7"/>
          <p:cNvSpPr>
            <a:spLocks noGrp="1"/>
          </p:cNvSpPr>
          <p:nvPr>
            <p:ph type="pic" idx="2"/>
          </p:nvPr>
        </p:nvSpPr>
        <p:spPr>
          <a:xfrm>
            <a:off x="6088550" y="624888"/>
            <a:ext cx="3276600" cy="5148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10"/>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userDrawn="1">
  <p:cSld name="BLANK_1_1_1_1_1_1">
    <p:bg>
      <p:bgPr>
        <a:solidFill>
          <a:schemeClr val="tx2"/>
        </a:solidFill>
        <a:effectLst/>
      </p:bgPr>
    </p:bg>
    <p:spTree>
      <p:nvGrpSpPr>
        <p:cNvPr id="1" name="Shape 58"/>
        <p:cNvGrpSpPr/>
        <p:nvPr/>
      </p:nvGrpSpPr>
      <p:grpSpPr>
        <a:xfrm>
          <a:off x="0" y="0"/>
          <a:ext cx="0" cy="0"/>
          <a:chOff x="0" y="0"/>
          <a:chExt cx="0" cy="0"/>
        </a:xfrm>
      </p:grpSpPr>
      <p:sp>
        <p:nvSpPr>
          <p:cNvPr id="60" name="Google Shape;60;p14"/>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b="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1314600" y="3166650"/>
            <a:ext cx="6514800" cy="53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sz="2700">
                <a:highlight>
                  <a:schemeClr val="dk2"/>
                </a:highlight>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9" name="Google Shape;89;p17"/>
          <p:cNvSpPr txBox="1">
            <a:spLocks noGrp="1"/>
          </p:cNvSpPr>
          <p:nvPr>
            <p:ph type="subTitle" idx="1"/>
          </p:nvPr>
        </p:nvSpPr>
        <p:spPr>
          <a:xfrm>
            <a:off x="1314600" y="1444950"/>
            <a:ext cx="6514800" cy="161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33"/>
        <p:cNvGrpSpPr/>
        <p:nvPr/>
      </p:nvGrpSpPr>
      <p:grpSpPr>
        <a:xfrm>
          <a:off x="0" y="0"/>
          <a:ext cx="0" cy="0"/>
          <a:chOff x="0" y="0"/>
          <a:chExt cx="0" cy="0"/>
        </a:xfrm>
      </p:grpSpPr>
      <p:sp>
        <p:nvSpPr>
          <p:cNvPr id="134" name="Google Shape;134;p23"/>
          <p:cNvSpPr/>
          <p:nvPr/>
        </p:nvSpPr>
        <p:spPr>
          <a:xfrm>
            <a:off x="526350" y="1143000"/>
            <a:ext cx="8091300" cy="3629400"/>
          </a:xfrm>
          <a:prstGeom prst="rect">
            <a:avLst/>
          </a:prstGeom>
          <a:solidFill>
            <a:srgbClr val="FFFFFF">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txBox="1">
            <a:spLocks noGrp="1"/>
          </p:cNvSpPr>
          <p:nvPr>
            <p:ph type="title"/>
          </p:nvPr>
        </p:nvSpPr>
        <p:spPr>
          <a:xfrm>
            <a:off x="525750" y="445025"/>
            <a:ext cx="8092500" cy="572700"/>
          </a:xfrm>
          <a:prstGeom prst="rect">
            <a:avLst/>
          </a:prstGeom>
          <a:solidFill>
            <a:srgbClr val="FFFFFF">
              <a:alpha val="33330"/>
            </a:srgbClr>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23"/>
          <p:cNvSpPr txBox="1">
            <a:spLocks noGrp="1"/>
          </p:cNvSpPr>
          <p:nvPr>
            <p:ph type="subTitle" idx="1"/>
          </p:nvPr>
        </p:nvSpPr>
        <p:spPr>
          <a:xfrm>
            <a:off x="1989575" y="1710488"/>
            <a:ext cx="606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7" name="Google Shape;137;p23"/>
          <p:cNvSpPr txBox="1">
            <a:spLocks noGrp="1"/>
          </p:cNvSpPr>
          <p:nvPr>
            <p:ph type="subTitle" idx="2"/>
          </p:nvPr>
        </p:nvSpPr>
        <p:spPr>
          <a:xfrm>
            <a:off x="1989575" y="2820323"/>
            <a:ext cx="6067800" cy="60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8" name="Google Shape;138;p23"/>
          <p:cNvSpPr txBox="1">
            <a:spLocks noGrp="1"/>
          </p:cNvSpPr>
          <p:nvPr>
            <p:ph type="subTitle" idx="3"/>
          </p:nvPr>
        </p:nvSpPr>
        <p:spPr>
          <a:xfrm>
            <a:off x="1989575" y="3935725"/>
            <a:ext cx="6067800" cy="60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9" name="Google Shape;139;p23"/>
          <p:cNvSpPr txBox="1">
            <a:spLocks noGrp="1"/>
          </p:cNvSpPr>
          <p:nvPr>
            <p:ph type="subTitle" idx="4"/>
          </p:nvPr>
        </p:nvSpPr>
        <p:spPr>
          <a:xfrm>
            <a:off x="1989575" y="1445588"/>
            <a:ext cx="6067800" cy="423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40" name="Google Shape;140;p23"/>
          <p:cNvSpPr txBox="1">
            <a:spLocks noGrp="1"/>
          </p:cNvSpPr>
          <p:nvPr>
            <p:ph type="subTitle" idx="5"/>
          </p:nvPr>
        </p:nvSpPr>
        <p:spPr>
          <a:xfrm>
            <a:off x="1989575" y="2596146"/>
            <a:ext cx="60678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41" name="Google Shape;141;p23"/>
          <p:cNvSpPr txBox="1">
            <a:spLocks noGrp="1"/>
          </p:cNvSpPr>
          <p:nvPr>
            <p:ph type="subTitle" idx="6"/>
          </p:nvPr>
        </p:nvSpPr>
        <p:spPr>
          <a:xfrm>
            <a:off x="1989575" y="3692127"/>
            <a:ext cx="6067800" cy="420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Black"/>
              <a:buNone/>
              <a:defRPr sz="3000" b="1">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1pPr>
            <a:lvl2pPr marL="914400" lvl="1" indent="-31750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2pPr>
            <a:lvl3pPr marL="1371600" lvl="2" indent="-31750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3pPr>
            <a:lvl4pPr marL="1828800" lvl="3" indent="-31750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4pPr>
            <a:lvl5pPr marL="2286000" lvl="4" indent="-31750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5pPr>
            <a:lvl6pPr marL="2743200" lvl="5" indent="-31750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6pPr>
            <a:lvl7pPr marL="3200400" lvl="6" indent="-31750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7pPr>
            <a:lvl8pPr marL="3657600" lvl="7" indent="-317500">
              <a:lnSpc>
                <a:spcPct val="115000"/>
              </a:lnSpc>
              <a:spcBef>
                <a:spcPts val="1600"/>
              </a:spcBef>
              <a:spcAft>
                <a:spcPts val="0"/>
              </a:spcAft>
              <a:buClr>
                <a:schemeClr val="dk1"/>
              </a:buClr>
              <a:buSzPts val="1400"/>
              <a:buFont typeface="DM Sans Medium"/>
              <a:buChar char="○"/>
              <a:defRPr>
                <a:solidFill>
                  <a:schemeClr val="dk1"/>
                </a:solidFill>
                <a:latin typeface="DM Sans Medium"/>
                <a:ea typeface="DM Sans Medium"/>
                <a:cs typeface="DM Sans Medium"/>
                <a:sym typeface="DM Sans Medium"/>
              </a:defRPr>
            </a:lvl8pPr>
            <a:lvl9pPr marL="4114800" lvl="8" indent="-317500">
              <a:lnSpc>
                <a:spcPct val="115000"/>
              </a:lnSpc>
              <a:spcBef>
                <a:spcPts val="1600"/>
              </a:spcBef>
              <a:spcAft>
                <a:spcPts val="1600"/>
              </a:spcAft>
              <a:buClr>
                <a:schemeClr val="dk1"/>
              </a:buClr>
              <a:buSzPts val="1400"/>
              <a:buFont typeface="DM Sans Medium"/>
              <a:buChar char="■"/>
              <a:defRPr>
                <a:solidFill>
                  <a:schemeClr val="dk1"/>
                </a:solidFill>
                <a:latin typeface="DM Sans Medium"/>
                <a:ea typeface="DM Sans Medium"/>
                <a:cs typeface="DM Sans Medium"/>
                <a:sym typeface="DM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6" r:id="rId5"/>
    <p:sldLayoutId id="2147483659" r:id="rId6"/>
    <p:sldLayoutId id="2147483660" r:id="rId7"/>
    <p:sldLayoutId id="2147483663" r:id="rId8"/>
    <p:sldLayoutId id="2147483669" r:id="rId9"/>
    <p:sldLayoutId id="2147483674" r:id="rId10"/>
    <p:sldLayoutId id="214748367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
        <p:nvSpPr>
          <p:cNvPr id="187" name="Google Shape;187;p33"/>
          <p:cNvSpPr txBox="1">
            <a:spLocks noGrp="1"/>
          </p:cNvSpPr>
          <p:nvPr>
            <p:ph type="ctrTitle"/>
          </p:nvPr>
        </p:nvSpPr>
        <p:spPr>
          <a:xfrm>
            <a:off x="799183" y="704337"/>
            <a:ext cx="6946089" cy="13252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Assessing Soil Quality and Heavy Metal Pollution in the Gas Blowout Area of Tengratila Gas Field, Chattak, Bangladesh: A Multivariate Statistical Approach and Heavy Metal Pollution Indices Analysis</a:t>
            </a:r>
            <a:endParaRPr sz="2000" dirty="0">
              <a:highlight>
                <a:schemeClr val="dk2"/>
              </a:highlight>
              <a:latin typeface="Times New Roman" panose="02020603050405020304" pitchFamily="18" charset="0"/>
              <a:cs typeface="Times New Roman" panose="02020603050405020304" pitchFamily="18" charset="0"/>
            </a:endParaRPr>
          </a:p>
        </p:txBody>
      </p:sp>
      <p:sp>
        <p:nvSpPr>
          <p:cNvPr id="5" name="Google Shape;187;p33">
            <a:extLst>
              <a:ext uri="{FF2B5EF4-FFF2-40B4-BE49-F238E27FC236}">
                <a16:creationId xmlns:a16="http://schemas.microsoft.com/office/drawing/2014/main" id="{C13B7CE5-F001-AF5F-D228-E90C0D17E3C6}"/>
              </a:ext>
            </a:extLst>
          </p:cNvPr>
          <p:cNvSpPr txBox="1">
            <a:spLocks/>
          </p:cNvSpPr>
          <p:nvPr/>
        </p:nvSpPr>
        <p:spPr>
          <a:xfrm>
            <a:off x="748252" y="2145219"/>
            <a:ext cx="1675281" cy="4326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Archivo Black"/>
              <a:buNone/>
              <a:defRPr sz="4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9pPr>
          </a:lstStyle>
          <a:p>
            <a:r>
              <a:rPr lang="en-GB" sz="1600" b="1" dirty="0">
                <a:highlight>
                  <a:schemeClr val="dk2"/>
                </a:highlight>
                <a:latin typeface="Times New Roman" panose="02020603050405020304" pitchFamily="18" charset="0"/>
                <a:cs typeface="Times New Roman" panose="02020603050405020304" pitchFamily="18" charset="0"/>
              </a:rPr>
              <a:t>Submitted by :</a:t>
            </a:r>
          </a:p>
        </p:txBody>
      </p:sp>
      <p:sp>
        <p:nvSpPr>
          <p:cNvPr id="6" name="Google Shape;187;p33">
            <a:extLst>
              <a:ext uri="{FF2B5EF4-FFF2-40B4-BE49-F238E27FC236}">
                <a16:creationId xmlns:a16="http://schemas.microsoft.com/office/drawing/2014/main" id="{0D7EBB22-BCF8-0762-EF95-809EAD3A867D}"/>
              </a:ext>
            </a:extLst>
          </p:cNvPr>
          <p:cNvSpPr txBox="1">
            <a:spLocks/>
          </p:cNvSpPr>
          <p:nvPr/>
        </p:nvSpPr>
        <p:spPr>
          <a:xfrm>
            <a:off x="2123571" y="2207477"/>
            <a:ext cx="1876002" cy="6213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Archivo Black"/>
              <a:buNone/>
              <a:defRPr sz="4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9pPr>
          </a:lstStyle>
          <a:p>
            <a:pPr>
              <a:lnSpc>
                <a:spcPct val="150000"/>
              </a:lnSpc>
            </a:pPr>
            <a:r>
              <a:rPr lang="en-GB"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Arovin Al Nayem</a:t>
            </a:r>
          </a:p>
          <a:p>
            <a:pPr>
              <a:lnSpc>
                <a:spcPct val="150000"/>
              </a:lnSpc>
            </a:pPr>
            <a:r>
              <a:rPr lang="en-GB"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2017336027</a:t>
            </a:r>
            <a:endParaRPr lang="en-GB" sz="1600" dirty="0">
              <a:latin typeface="Times New Roman" panose="02020603050405020304" pitchFamily="18" charset="0"/>
              <a:cs typeface="Times New Roman" panose="02020603050405020304" pitchFamily="18" charset="0"/>
            </a:endParaRPr>
          </a:p>
        </p:txBody>
      </p:sp>
      <p:sp>
        <p:nvSpPr>
          <p:cNvPr id="8" name="Google Shape;187;p33">
            <a:extLst>
              <a:ext uri="{FF2B5EF4-FFF2-40B4-BE49-F238E27FC236}">
                <a16:creationId xmlns:a16="http://schemas.microsoft.com/office/drawing/2014/main" id="{C7892AE8-6FC8-33E4-BA93-CF5E9CA63A96}"/>
              </a:ext>
            </a:extLst>
          </p:cNvPr>
          <p:cNvSpPr txBox="1">
            <a:spLocks/>
          </p:cNvSpPr>
          <p:nvPr/>
        </p:nvSpPr>
        <p:spPr>
          <a:xfrm>
            <a:off x="3999573" y="2942141"/>
            <a:ext cx="2452149" cy="3932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Archivo Black"/>
              <a:buNone/>
              <a:defRPr sz="4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9pPr>
          </a:lstStyle>
          <a:p>
            <a:r>
              <a:rPr lang="en-GB" sz="1600" b="1" dirty="0">
                <a:highlight>
                  <a:schemeClr val="dk2"/>
                </a:highlight>
                <a:latin typeface="Times New Roman" panose="02020603050405020304" pitchFamily="18" charset="0"/>
                <a:cs typeface="Times New Roman" panose="02020603050405020304" pitchFamily="18" charset="0"/>
              </a:rPr>
              <a:t>Under the supervision of :</a:t>
            </a:r>
          </a:p>
        </p:txBody>
      </p:sp>
      <p:sp>
        <p:nvSpPr>
          <p:cNvPr id="9" name="Google Shape;187;p33">
            <a:extLst>
              <a:ext uri="{FF2B5EF4-FFF2-40B4-BE49-F238E27FC236}">
                <a16:creationId xmlns:a16="http://schemas.microsoft.com/office/drawing/2014/main" id="{58E4EB30-2147-45CB-EA83-D93549AD2C1D}"/>
              </a:ext>
            </a:extLst>
          </p:cNvPr>
          <p:cNvSpPr txBox="1">
            <a:spLocks/>
          </p:cNvSpPr>
          <p:nvPr/>
        </p:nvSpPr>
        <p:spPr>
          <a:xfrm>
            <a:off x="4148253" y="3339306"/>
            <a:ext cx="4341542" cy="10998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Archivo Black"/>
              <a:buNone/>
              <a:defRPr sz="4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9pPr>
          </a:lstStyle>
          <a:p>
            <a:pPr marL="0" marR="0">
              <a:lnSpc>
                <a:spcPct val="100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Md. Abdullah Al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Numanbakth</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0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Assistant Professor</a:t>
            </a:r>
          </a:p>
          <a:p>
            <a:pPr marL="0" marR="0">
              <a:lnSpc>
                <a:spcPct val="100000"/>
              </a:lnSpc>
              <a:spcBef>
                <a:spcPts val="0"/>
              </a:spcBef>
              <a:spcAft>
                <a:spcPts val="8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Department of Petroleum and Mining Engineering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anim calcmode="lin" valueType="num">
                                      <p:cBhvr>
                                        <p:cTn id="8" dur="1000" fill="hold"/>
                                        <p:tgtEl>
                                          <p:spTgt spid="187"/>
                                        </p:tgtEl>
                                        <p:attrNameLst>
                                          <p:attrName>ppt_x</p:attrName>
                                        </p:attrNameLst>
                                      </p:cBhvr>
                                      <p:tavLst>
                                        <p:tav tm="0">
                                          <p:val>
                                            <p:strVal val="#ppt_x"/>
                                          </p:val>
                                        </p:tav>
                                        <p:tav tm="100000">
                                          <p:val>
                                            <p:strVal val="#ppt_x"/>
                                          </p:val>
                                        </p:tav>
                                      </p:tavLst>
                                    </p:anim>
                                    <p:anim calcmode="lin" valueType="num">
                                      <p:cBhvr>
                                        <p:cTn id="9"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5" grpId="0"/>
      <p:bldP spid="6"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1307253E-6DDA-DE3A-967F-BB9A16F5ED9F}"/>
              </a:ext>
            </a:extLst>
          </p:cNvPr>
          <p:cNvSpPr txBox="1">
            <a:spLocks/>
          </p:cNvSpPr>
          <p:nvPr/>
        </p:nvSpPr>
        <p:spPr>
          <a:xfrm>
            <a:off x="0" y="91925"/>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US" sz="3000" dirty="0">
                <a:solidFill>
                  <a:sysClr val="windowText" lastClr="000000"/>
                </a:solidFill>
                <a:latin typeface="Archivo Black" panose="020B0604020202020204" charset="0"/>
              </a:rPr>
              <a:t>Result and Discussion</a:t>
            </a:r>
          </a:p>
        </p:txBody>
      </p:sp>
      <p:sp>
        <p:nvSpPr>
          <p:cNvPr id="3" name="Google Shape;227;p36">
            <a:extLst>
              <a:ext uri="{FF2B5EF4-FFF2-40B4-BE49-F238E27FC236}">
                <a16:creationId xmlns:a16="http://schemas.microsoft.com/office/drawing/2014/main" id="{55D81F2C-5183-58D1-5E64-85018F1F8EAB}"/>
              </a:ext>
            </a:extLst>
          </p:cNvPr>
          <p:cNvSpPr txBox="1">
            <a:spLocks/>
          </p:cNvSpPr>
          <p:nvPr/>
        </p:nvSpPr>
        <p:spPr>
          <a:xfrm>
            <a:off x="0" y="663425"/>
            <a:ext cx="1988819" cy="494815"/>
          </a:xfrm>
          <a:prstGeom prst="rect">
            <a:avLst/>
          </a:pr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chivo Black"/>
              <a:buNone/>
              <a:defRPr sz="6000" b="1"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en-GB" sz="3000" dirty="0">
                <a:solidFill>
                  <a:schemeClr val="tx2"/>
                </a:solidFill>
                <a:latin typeface="Times New Roman" panose="02020603050405020304" pitchFamily="18" charset="0"/>
                <a:cs typeface="Times New Roman" panose="02020603050405020304" pitchFamily="18" charset="0"/>
              </a:rPr>
              <a:t>Chromium</a:t>
            </a:r>
            <a:endParaRPr lang="en-US" sz="3000" dirty="0">
              <a:solidFill>
                <a:schemeClr val="tx2"/>
              </a:solidFill>
              <a:latin typeface="Times New Roman" panose="02020603050405020304" pitchFamily="18" charset="0"/>
              <a:cs typeface="Times New Roman" panose="02020603050405020304" pitchFamily="18" charset="0"/>
            </a:endParaRPr>
          </a:p>
        </p:txBody>
      </p:sp>
      <p:pic>
        <p:nvPicPr>
          <p:cNvPr id="5" name="Picture 4" descr="A close-up of a map&#10;&#10;Description automatically generated with low confidence">
            <a:extLst>
              <a:ext uri="{FF2B5EF4-FFF2-40B4-BE49-F238E27FC236}">
                <a16:creationId xmlns:a16="http://schemas.microsoft.com/office/drawing/2014/main" id="{C7EEBF4B-8E5C-B8D9-71C5-FCA350ED6375}"/>
              </a:ext>
            </a:extLst>
          </p:cNvPr>
          <p:cNvPicPr>
            <a:picLocks noChangeAspect="1"/>
          </p:cNvPicPr>
          <p:nvPr/>
        </p:nvPicPr>
        <p:blipFill>
          <a:blip r:embed="rId2"/>
          <a:stretch>
            <a:fillRect/>
          </a:stretch>
        </p:blipFill>
        <p:spPr>
          <a:xfrm>
            <a:off x="5734378" y="663425"/>
            <a:ext cx="3124829" cy="4419600"/>
          </a:xfrm>
          <a:prstGeom prst="rect">
            <a:avLst/>
          </a:prstGeom>
        </p:spPr>
      </p:pic>
      <p:pic>
        <p:nvPicPr>
          <p:cNvPr id="6" name="Picture 5">
            <a:extLst>
              <a:ext uri="{FF2B5EF4-FFF2-40B4-BE49-F238E27FC236}">
                <a16:creationId xmlns:a16="http://schemas.microsoft.com/office/drawing/2014/main" id="{646EC144-7BC5-0666-E8D6-46AE3193FC6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893" y="1350795"/>
            <a:ext cx="5032375" cy="3022600"/>
          </a:xfrm>
          <a:prstGeom prst="rect">
            <a:avLst/>
          </a:prstGeom>
          <a:noFill/>
          <a:ln>
            <a:noFill/>
          </a:ln>
        </p:spPr>
      </p:pic>
      <p:sp>
        <p:nvSpPr>
          <p:cNvPr id="7" name="TextBox 6">
            <a:extLst>
              <a:ext uri="{FF2B5EF4-FFF2-40B4-BE49-F238E27FC236}">
                <a16:creationId xmlns:a16="http://schemas.microsoft.com/office/drawing/2014/main" id="{C486613E-200E-9156-1202-3F26F2FE2A9E}"/>
              </a:ext>
            </a:extLst>
          </p:cNvPr>
          <p:cNvSpPr txBox="1"/>
          <p:nvPr/>
        </p:nvSpPr>
        <p:spPr>
          <a:xfrm>
            <a:off x="1988819" y="858271"/>
            <a:ext cx="3611880"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Permissible limit of Cr is .002 - .2 ppm</a:t>
            </a:r>
            <a:endParaRPr lang="en-US" sz="1600" b="1" dirty="0">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AADEE3F2-3481-9576-FAA9-0A0ADEA5A230}"/>
              </a:ext>
            </a:extLst>
          </p:cNvPr>
          <p:cNvSpPr txBox="1"/>
          <p:nvPr/>
        </p:nvSpPr>
        <p:spPr>
          <a:xfrm>
            <a:off x="269553" y="4452770"/>
            <a:ext cx="109728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Max = 35.94</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1">
            <a:extLst>
              <a:ext uri="{FF2B5EF4-FFF2-40B4-BE49-F238E27FC236}">
                <a16:creationId xmlns:a16="http://schemas.microsoft.com/office/drawing/2014/main" id="{F4BC8353-C452-ACA0-996A-41769E62CA7E}"/>
              </a:ext>
            </a:extLst>
          </p:cNvPr>
          <p:cNvSpPr txBox="1"/>
          <p:nvPr/>
        </p:nvSpPr>
        <p:spPr>
          <a:xfrm>
            <a:off x="2278058" y="4480075"/>
            <a:ext cx="98044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Min = 4.71</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1">
            <a:extLst>
              <a:ext uri="{FF2B5EF4-FFF2-40B4-BE49-F238E27FC236}">
                <a16:creationId xmlns:a16="http://schemas.microsoft.com/office/drawing/2014/main" id="{4AD30FD1-1DD0-A244-0944-6C3D1B197449}"/>
              </a:ext>
            </a:extLst>
          </p:cNvPr>
          <p:cNvSpPr txBox="1"/>
          <p:nvPr/>
        </p:nvSpPr>
        <p:spPr>
          <a:xfrm>
            <a:off x="3952553" y="4473090"/>
            <a:ext cx="1370965"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Average = 16.90</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.06</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0017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1307253E-6DDA-DE3A-967F-BB9A16F5ED9F}"/>
              </a:ext>
            </a:extLst>
          </p:cNvPr>
          <p:cNvSpPr txBox="1">
            <a:spLocks/>
          </p:cNvSpPr>
          <p:nvPr/>
        </p:nvSpPr>
        <p:spPr>
          <a:xfrm>
            <a:off x="0" y="91925"/>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US" sz="3000" dirty="0">
                <a:solidFill>
                  <a:sysClr val="windowText" lastClr="000000"/>
                </a:solidFill>
                <a:latin typeface="Archivo Black" panose="020B0604020202020204" charset="0"/>
              </a:rPr>
              <a:t>Result and Discussion</a:t>
            </a:r>
          </a:p>
        </p:txBody>
      </p:sp>
      <p:sp>
        <p:nvSpPr>
          <p:cNvPr id="3" name="Google Shape;227;p36">
            <a:extLst>
              <a:ext uri="{FF2B5EF4-FFF2-40B4-BE49-F238E27FC236}">
                <a16:creationId xmlns:a16="http://schemas.microsoft.com/office/drawing/2014/main" id="{55D81F2C-5183-58D1-5E64-85018F1F8EAB}"/>
              </a:ext>
            </a:extLst>
          </p:cNvPr>
          <p:cNvSpPr txBox="1">
            <a:spLocks/>
          </p:cNvSpPr>
          <p:nvPr/>
        </p:nvSpPr>
        <p:spPr>
          <a:xfrm>
            <a:off x="1" y="663425"/>
            <a:ext cx="1097280" cy="494815"/>
          </a:xfrm>
          <a:prstGeom prst="rect">
            <a:avLst/>
          </a:pr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chivo Black"/>
              <a:buNone/>
              <a:defRPr sz="6000" b="1"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en-GB" sz="3000" dirty="0">
                <a:solidFill>
                  <a:schemeClr val="tx2"/>
                </a:solidFill>
                <a:latin typeface="Times New Roman" panose="02020603050405020304" pitchFamily="18" charset="0"/>
                <a:cs typeface="Times New Roman" panose="02020603050405020304" pitchFamily="18" charset="0"/>
              </a:rPr>
              <a:t>Zine</a:t>
            </a:r>
            <a:endParaRPr lang="en-US" sz="3000" dirty="0">
              <a:solidFill>
                <a:schemeClr val="tx2"/>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486613E-200E-9156-1202-3F26F2FE2A9E}"/>
              </a:ext>
            </a:extLst>
          </p:cNvPr>
          <p:cNvSpPr txBox="1"/>
          <p:nvPr/>
        </p:nvSpPr>
        <p:spPr>
          <a:xfrm>
            <a:off x="1097281" y="869534"/>
            <a:ext cx="3611880"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Permissible limit of Zn is .002 - .2 ppm</a:t>
            </a:r>
            <a:endParaRPr lang="en-US" sz="1600" b="1" dirty="0">
              <a:latin typeface="Times New Roman" panose="02020603050405020304" pitchFamily="18" charset="0"/>
              <a:cs typeface="Times New Roman" panose="02020603050405020304" pitchFamily="18" charset="0"/>
            </a:endParaRPr>
          </a:p>
        </p:txBody>
      </p:sp>
      <p:pic>
        <p:nvPicPr>
          <p:cNvPr id="11" name="Picture 10" descr="A picture containing text, map, diagram, screenshot&#10;&#10;Description automatically generated">
            <a:extLst>
              <a:ext uri="{FF2B5EF4-FFF2-40B4-BE49-F238E27FC236}">
                <a16:creationId xmlns:a16="http://schemas.microsoft.com/office/drawing/2014/main" id="{4B18A3B3-8600-5C35-91A2-5D9BC7FA1FB3}"/>
              </a:ext>
            </a:extLst>
          </p:cNvPr>
          <p:cNvPicPr>
            <a:picLocks noChangeAspect="1"/>
          </p:cNvPicPr>
          <p:nvPr/>
        </p:nvPicPr>
        <p:blipFill>
          <a:blip r:embed="rId2"/>
          <a:stretch>
            <a:fillRect/>
          </a:stretch>
        </p:blipFill>
        <p:spPr>
          <a:xfrm>
            <a:off x="5742605" y="622057"/>
            <a:ext cx="3131842" cy="4429518"/>
          </a:xfrm>
          <a:prstGeom prst="rect">
            <a:avLst/>
          </a:prstGeom>
        </p:spPr>
      </p:pic>
      <p:pic>
        <p:nvPicPr>
          <p:cNvPr id="15" name="Picture 14">
            <a:extLst>
              <a:ext uri="{FF2B5EF4-FFF2-40B4-BE49-F238E27FC236}">
                <a16:creationId xmlns:a16="http://schemas.microsoft.com/office/drawing/2014/main" id="{03D4F864-05EF-881F-7D19-6591B19F334E}"/>
              </a:ext>
            </a:extLst>
          </p:cNvPr>
          <p:cNvPicPr>
            <a:picLocks noChangeAspect="1"/>
          </p:cNvPicPr>
          <p:nvPr/>
        </p:nvPicPr>
        <p:blipFill>
          <a:blip r:embed="rId3"/>
          <a:stretch>
            <a:fillRect/>
          </a:stretch>
        </p:blipFill>
        <p:spPr>
          <a:xfrm>
            <a:off x="338869" y="1356729"/>
            <a:ext cx="5128704" cy="3101609"/>
          </a:xfrm>
          <a:prstGeom prst="rect">
            <a:avLst/>
          </a:prstGeom>
        </p:spPr>
      </p:pic>
      <p:sp>
        <p:nvSpPr>
          <p:cNvPr id="16" name="Text Box 1">
            <a:extLst>
              <a:ext uri="{FF2B5EF4-FFF2-40B4-BE49-F238E27FC236}">
                <a16:creationId xmlns:a16="http://schemas.microsoft.com/office/drawing/2014/main" id="{904E3591-7E7A-B3EB-0781-B62BCA48EFCF}"/>
              </a:ext>
            </a:extLst>
          </p:cNvPr>
          <p:cNvSpPr txBox="1"/>
          <p:nvPr/>
        </p:nvSpPr>
        <p:spPr>
          <a:xfrm>
            <a:off x="292436" y="4480075"/>
            <a:ext cx="109728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Max = 96.62</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
            <a:extLst>
              <a:ext uri="{FF2B5EF4-FFF2-40B4-BE49-F238E27FC236}">
                <a16:creationId xmlns:a16="http://schemas.microsoft.com/office/drawing/2014/main" id="{BF6AD068-FDF5-B506-F6DE-8BDE084883A1}"/>
              </a:ext>
            </a:extLst>
          </p:cNvPr>
          <p:cNvSpPr txBox="1"/>
          <p:nvPr/>
        </p:nvSpPr>
        <p:spPr>
          <a:xfrm>
            <a:off x="2304116" y="4504205"/>
            <a:ext cx="109728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Min = 14.24</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1">
            <a:extLst>
              <a:ext uri="{FF2B5EF4-FFF2-40B4-BE49-F238E27FC236}">
                <a16:creationId xmlns:a16="http://schemas.microsoft.com/office/drawing/2014/main" id="{BD795CB4-E0BA-8B5F-DE55-78FC35816009}"/>
              </a:ext>
            </a:extLst>
          </p:cNvPr>
          <p:cNvSpPr txBox="1"/>
          <p:nvPr/>
        </p:nvSpPr>
        <p:spPr>
          <a:xfrm>
            <a:off x="3975436" y="4500395"/>
            <a:ext cx="1370965"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Average = 39.78</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8203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0234B98E-C712-1A1F-C4B7-E6B455322F83}"/>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US" sz="3000" dirty="0">
                <a:solidFill>
                  <a:sysClr val="windowText" lastClr="000000"/>
                </a:solidFill>
                <a:latin typeface="Archivo Black" panose="020B0604020202020204" charset="0"/>
              </a:rPr>
              <a:t>Result and Discussion</a:t>
            </a:r>
          </a:p>
        </p:txBody>
      </p:sp>
      <p:sp>
        <p:nvSpPr>
          <p:cNvPr id="3" name="Google Shape;227;p36">
            <a:extLst>
              <a:ext uri="{FF2B5EF4-FFF2-40B4-BE49-F238E27FC236}">
                <a16:creationId xmlns:a16="http://schemas.microsoft.com/office/drawing/2014/main" id="{81A74F81-2481-0DD2-80A0-B1B79E4F8F3F}"/>
              </a:ext>
            </a:extLst>
          </p:cNvPr>
          <p:cNvSpPr txBox="1">
            <a:spLocks/>
          </p:cNvSpPr>
          <p:nvPr/>
        </p:nvSpPr>
        <p:spPr>
          <a:xfrm>
            <a:off x="1" y="660151"/>
            <a:ext cx="2065020" cy="494815"/>
          </a:xfrm>
          <a:prstGeom prst="rect">
            <a:avLst/>
          </a:pr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chivo Black"/>
              <a:buNone/>
              <a:defRPr sz="6000" b="1"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en-GB" sz="3000" dirty="0">
                <a:solidFill>
                  <a:schemeClr val="tx2"/>
                </a:solidFill>
                <a:latin typeface="Times New Roman" panose="02020603050405020304" pitchFamily="18" charset="0"/>
                <a:cs typeface="Times New Roman" panose="02020603050405020304" pitchFamily="18" charset="0"/>
              </a:rPr>
              <a:t>Manganese</a:t>
            </a:r>
            <a:endParaRPr lang="en-US" sz="3000" dirty="0">
              <a:solidFill>
                <a:schemeClr val="tx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3313387-26E3-67AF-2AEE-90436A6913E3}"/>
              </a:ext>
            </a:extLst>
          </p:cNvPr>
          <p:cNvSpPr txBox="1"/>
          <p:nvPr/>
        </p:nvSpPr>
        <p:spPr>
          <a:xfrm>
            <a:off x="2065021" y="850166"/>
            <a:ext cx="3611880"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Permissible limit of Mn is 500 mg/Kg</a:t>
            </a:r>
            <a:endParaRPr lang="en-US" sz="1600" b="1" dirty="0">
              <a:latin typeface="Times New Roman" panose="02020603050405020304" pitchFamily="18" charset="0"/>
              <a:cs typeface="Times New Roman" panose="02020603050405020304" pitchFamily="18" charset="0"/>
            </a:endParaRPr>
          </a:p>
        </p:txBody>
      </p:sp>
      <p:pic>
        <p:nvPicPr>
          <p:cNvPr id="6" name="Picture 5" descr="A close-up of a map&#10;&#10;Description automatically generated with low confidence">
            <a:extLst>
              <a:ext uri="{FF2B5EF4-FFF2-40B4-BE49-F238E27FC236}">
                <a16:creationId xmlns:a16="http://schemas.microsoft.com/office/drawing/2014/main" id="{42F5A6CC-50C6-5D0D-F69A-F74CC66B814B}"/>
              </a:ext>
            </a:extLst>
          </p:cNvPr>
          <p:cNvPicPr>
            <a:picLocks noChangeAspect="1"/>
          </p:cNvPicPr>
          <p:nvPr/>
        </p:nvPicPr>
        <p:blipFill>
          <a:blip r:embed="rId2"/>
          <a:stretch>
            <a:fillRect/>
          </a:stretch>
        </p:blipFill>
        <p:spPr>
          <a:xfrm>
            <a:off x="5806440" y="586740"/>
            <a:ext cx="3146144" cy="4449747"/>
          </a:xfrm>
          <a:prstGeom prst="rect">
            <a:avLst/>
          </a:prstGeom>
        </p:spPr>
      </p:pic>
      <p:pic>
        <p:nvPicPr>
          <p:cNvPr id="10" name="Picture 9">
            <a:extLst>
              <a:ext uri="{FF2B5EF4-FFF2-40B4-BE49-F238E27FC236}">
                <a16:creationId xmlns:a16="http://schemas.microsoft.com/office/drawing/2014/main" id="{9A73846F-C0CD-3D50-1A68-A88DF7B50298}"/>
              </a:ext>
            </a:extLst>
          </p:cNvPr>
          <p:cNvPicPr>
            <a:picLocks noChangeAspect="1"/>
          </p:cNvPicPr>
          <p:nvPr/>
        </p:nvPicPr>
        <p:blipFill>
          <a:blip r:embed="rId3"/>
          <a:stretch>
            <a:fillRect/>
          </a:stretch>
        </p:blipFill>
        <p:spPr>
          <a:xfrm>
            <a:off x="357917" y="1299261"/>
            <a:ext cx="5151566" cy="3124471"/>
          </a:xfrm>
          <a:prstGeom prst="rect">
            <a:avLst/>
          </a:prstGeom>
        </p:spPr>
      </p:pic>
      <p:sp>
        <p:nvSpPr>
          <p:cNvPr id="11" name="Text Box 1">
            <a:extLst>
              <a:ext uri="{FF2B5EF4-FFF2-40B4-BE49-F238E27FC236}">
                <a16:creationId xmlns:a16="http://schemas.microsoft.com/office/drawing/2014/main" id="{13D7DF82-97AD-F857-BFB0-A25D393226BC}"/>
              </a:ext>
            </a:extLst>
          </p:cNvPr>
          <p:cNvSpPr txBox="1"/>
          <p:nvPr/>
        </p:nvSpPr>
        <p:spPr>
          <a:xfrm>
            <a:off x="287021" y="4396427"/>
            <a:ext cx="119253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Max = 695.36</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1">
            <a:extLst>
              <a:ext uri="{FF2B5EF4-FFF2-40B4-BE49-F238E27FC236}">
                <a16:creationId xmlns:a16="http://schemas.microsoft.com/office/drawing/2014/main" id="{6AFAEAB3-930D-7F6A-C2D7-742A67454FC5}"/>
              </a:ext>
            </a:extLst>
          </p:cNvPr>
          <p:cNvSpPr txBox="1"/>
          <p:nvPr/>
        </p:nvSpPr>
        <p:spPr>
          <a:xfrm>
            <a:off x="2240281" y="4423732"/>
            <a:ext cx="109728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Min = 83.53</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1">
            <a:extLst>
              <a:ext uri="{FF2B5EF4-FFF2-40B4-BE49-F238E27FC236}">
                <a16:creationId xmlns:a16="http://schemas.microsoft.com/office/drawing/2014/main" id="{7681CC7D-22B5-6440-DF48-C2878F6C2BF5}"/>
              </a:ext>
            </a:extLst>
          </p:cNvPr>
          <p:cNvSpPr txBox="1"/>
          <p:nvPr/>
        </p:nvSpPr>
        <p:spPr>
          <a:xfrm>
            <a:off x="4002627" y="4410080"/>
            <a:ext cx="1506856"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Average = 403.45</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3294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002EEC7E-A75E-4EA0-5C49-6937B3B576D7}"/>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US" sz="3000" dirty="0">
                <a:solidFill>
                  <a:sysClr val="windowText" lastClr="000000"/>
                </a:solidFill>
                <a:latin typeface="Archivo Black" panose="020B0604020202020204" charset="0"/>
              </a:rPr>
              <a:t>Result and Discussion</a:t>
            </a:r>
          </a:p>
        </p:txBody>
      </p:sp>
      <p:sp>
        <p:nvSpPr>
          <p:cNvPr id="3" name="Google Shape;227;p36">
            <a:extLst>
              <a:ext uri="{FF2B5EF4-FFF2-40B4-BE49-F238E27FC236}">
                <a16:creationId xmlns:a16="http://schemas.microsoft.com/office/drawing/2014/main" id="{9832DECF-7B70-6BC9-D3FB-66212FA829EF}"/>
              </a:ext>
            </a:extLst>
          </p:cNvPr>
          <p:cNvSpPr txBox="1">
            <a:spLocks/>
          </p:cNvSpPr>
          <p:nvPr/>
        </p:nvSpPr>
        <p:spPr>
          <a:xfrm>
            <a:off x="1" y="660151"/>
            <a:ext cx="1493519" cy="494815"/>
          </a:xfrm>
          <a:prstGeom prst="rect">
            <a:avLst/>
          </a:pr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chivo Black"/>
              <a:buNone/>
              <a:defRPr sz="6000" b="1"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en-GB" sz="3000" dirty="0">
                <a:solidFill>
                  <a:schemeClr val="tx2"/>
                </a:solidFill>
                <a:latin typeface="Times New Roman" panose="02020603050405020304" pitchFamily="18" charset="0"/>
                <a:cs typeface="Times New Roman" panose="02020603050405020304" pitchFamily="18" charset="0"/>
              </a:rPr>
              <a:t>Copper</a:t>
            </a:r>
            <a:endParaRPr lang="en-US" sz="3000" dirty="0">
              <a:solidFill>
                <a:schemeClr val="tx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1D99A64-9F4F-C294-3365-13B1681F2FCA}"/>
              </a:ext>
            </a:extLst>
          </p:cNvPr>
          <p:cNvSpPr txBox="1"/>
          <p:nvPr/>
        </p:nvSpPr>
        <p:spPr>
          <a:xfrm>
            <a:off x="1493520" y="866184"/>
            <a:ext cx="3611880"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Permissible limit of Cu is 1-12 mg/Kg</a:t>
            </a:r>
            <a:endParaRPr lang="en-US" sz="1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D010637-173D-4409-D295-67E37D77FD9B}"/>
              </a:ext>
            </a:extLst>
          </p:cNvPr>
          <p:cNvPicPr>
            <a:picLocks noChangeAspect="1"/>
          </p:cNvPicPr>
          <p:nvPr/>
        </p:nvPicPr>
        <p:blipFill>
          <a:blip r:embed="rId2"/>
          <a:stretch>
            <a:fillRect/>
          </a:stretch>
        </p:blipFill>
        <p:spPr>
          <a:xfrm>
            <a:off x="469500" y="1414339"/>
            <a:ext cx="5041829" cy="2889754"/>
          </a:xfrm>
          <a:prstGeom prst="rect">
            <a:avLst/>
          </a:prstGeom>
        </p:spPr>
      </p:pic>
      <p:pic>
        <p:nvPicPr>
          <p:cNvPr id="8" name="Picture 7" descr="A picture containing text, map, diagram, screenshot&#10;&#10;Description automatically generated">
            <a:extLst>
              <a:ext uri="{FF2B5EF4-FFF2-40B4-BE49-F238E27FC236}">
                <a16:creationId xmlns:a16="http://schemas.microsoft.com/office/drawing/2014/main" id="{8F17C2E8-3C3E-BFAC-1F9F-EE2680D3F331}"/>
              </a:ext>
            </a:extLst>
          </p:cNvPr>
          <p:cNvPicPr>
            <a:picLocks noChangeAspect="1"/>
          </p:cNvPicPr>
          <p:nvPr/>
        </p:nvPicPr>
        <p:blipFill>
          <a:blip r:embed="rId3"/>
          <a:stretch>
            <a:fillRect/>
          </a:stretch>
        </p:blipFill>
        <p:spPr>
          <a:xfrm>
            <a:off x="5814135" y="702755"/>
            <a:ext cx="3077100" cy="4352093"/>
          </a:xfrm>
          <a:prstGeom prst="rect">
            <a:avLst/>
          </a:prstGeom>
        </p:spPr>
      </p:pic>
      <p:sp>
        <p:nvSpPr>
          <p:cNvPr id="9" name="Text Box 1">
            <a:extLst>
              <a:ext uri="{FF2B5EF4-FFF2-40B4-BE49-F238E27FC236}">
                <a16:creationId xmlns:a16="http://schemas.microsoft.com/office/drawing/2014/main" id="{C4DF5D4A-5B2C-1561-152A-967199F80EBB}"/>
              </a:ext>
            </a:extLst>
          </p:cNvPr>
          <p:cNvSpPr txBox="1"/>
          <p:nvPr/>
        </p:nvSpPr>
        <p:spPr>
          <a:xfrm>
            <a:off x="457364" y="4380344"/>
            <a:ext cx="109728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Max = 34.91</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1">
            <a:extLst>
              <a:ext uri="{FF2B5EF4-FFF2-40B4-BE49-F238E27FC236}">
                <a16:creationId xmlns:a16="http://schemas.microsoft.com/office/drawing/2014/main" id="{122BC0D6-6BC3-976E-F596-A04C3CE1641D}"/>
              </a:ext>
            </a:extLst>
          </p:cNvPr>
          <p:cNvSpPr txBox="1"/>
          <p:nvPr/>
        </p:nvSpPr>
        <p:spPr>
          <a:xfrm>
            <a:off x="2469044" y="4407014"/>
            <a:ext cx="96774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Min = 7.45</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1">
            <a:extLst>
              <a:ext uri="{FF2B5EF4-FFF2-40B4-BE49-F238E27FC236}">
                <a16:creationId xmlns:a16="http://schemas.microsoft.com/office/drawing/2014/main" id="{58DEF034-B6AC-C679-B661-E1F465F07DC4}"/>
              </a:ext>
            </a:extLst>
          </p:cNvPr>
          <p:cNvSpPr txBox="1"/>
          <p:nvPr/>
        </p:nvSpPr>
        <p:spPr>
          <a:xfrm>
            <a:off x="4140364" y="4400664"/>
            <a:ext cx="1370965"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Average = 22.68</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2969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0C043DB8-5A27-D2FD-A710-B5534F888FF2}"/>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US" sz="3000" dirty="0">
                <a:solidFill>
                  <a:sysClr val="windowText" lastClr="000000"/>
                </a:solidFill>
                <a:latin typeface="Archivo Black" panose="020B0604020202020204" charset="0"/>
              </a:rPr>
              <a:t>Result and Discussion</a:t>
            </a:r>
          </a:p>
        </p:txBody>
      </p:sp>
      <p:sp>
        <p:nvSpPr>
          <p:cNvPr id="3" name="Google Shape;227;p36">
            <a:extLst>
              <a:ext uri="{FF2B5EF4-FFF2-40B4-BE49-F238E27FC236}">
                <a16:creationId xmlns:a16="http://schemas.microsoft.com/office/drawing/2014/main" id="{435BE3B5-BA40-95EB-EDEA-1334B958C389}"/>
              </a:ext>
            </a:extLst>
          </p:cNvPr>
          <p:cNvSpPr txBox="1">
            <a:spLocks/>
          </p:cNvSpPr>
          <p:nvPr/>
        </p:nvSpPr>
        <p:spPr>
          <a:xfrm>
            <a:off x="1" y="660151"/>
            <a:ext cx="2164079" cy="494815"/>
          </a:xfrm>
          <a:prstGeom prst="rect">
            <a:avLst/>
          </a:pr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chivo Black"/>
              <a:buNone/>
              <a:defRPr sz="6000" b="1"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en-GB" sz="3000" dirty="0" err="1">
                <a:solidFill>
                  <a:schemeClr val="tx2"/>
                </a:solidFill>
                <a:latin typeface="Times New Roman" panose="02020603050405020304" pitchFamily="18" charset="0"/>
                <a:cs typeface="Times New Roman" panose="02020603050405020304" pitchFamily="18" charset="0"/>
              </a:rPr>
              <a:t>Phosphrous</a:t>
            </a:r>
            <a:endParaRPr lang="en-US" sz="3000" dirty="0">
              <a:solidFill>
                <a:schemeClr val="tx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5428F34-01E3-652D-4897-A63ACC9F0FFB}"/>
              </a:ext>
            </a:extLst>
          </p:cNvPr>
          <p:cNvSpPr txBox="1"/>
          <p:nvPr/>
        </p:nvSpPr>
        <p:spPr>
          <a:xfrm>
            <a:off x="2118360" y="859343"/>
            <a:ext cx="3825240"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Permissible limit of P is 200 - 1500 mg/Kg</a:t>
            </a:r>
            <a:endParaRPr lang="en-US" sz="1600" b="1" dirty="0">
              <a:latin typeface="Times New Roman" panose="02020603050405020304" pitchFamily="18" charset="0"/>
              <a:cs typeface="Times New Roman" panose="02020603050405020304" pitchFamily="18" charset="0"/>
            </a:endParaRPr>
          </a:p>
        </p:txBody>
      </p:sp>
      <p:pic>
        <p:nvPicPr>
          <p:cNvPr id="6" name="Picture 5" descr="A picture containing text, map, diagram, screenshot&#10;&#10;Description automatically generated">
            <a:extLst>
              <a:ext uri="{FF2B5EF4-FFF2-40B4-BE49-F238E27FC236}">
                <a16:creationId xmlns:a16="http://schemas.microsoft.com/office/drawing/2014/main" id="{E68EDB41-797E-7E07-513A-2C242BD9FEA8}"/>
              </a:ext>
            </a:extLst>
          </p:cNvPr>
          <p:cNvPicPr>
            <a:picLocks noChangeAspect="1"/>
          </p:cNvPicPr>
          <p:nvPr/>
        </p:nvPicPr>
        <p:blipFill>
          <a:blip r:embed="rId2"/>
          <a:stretch>
            <a:fillRect/>
          </a:stretch>
        </p:blipFill>
        <p:spPr>
          <a:xfrm>
            <a:off x="5888264" y="583466"/>
            <a:ext cx="3161443" cy="4471383"/>
          </a:xfrm>
          <a:prstGeom prst="rect">
            <a:avLst/>
          </a:prstGeom>
        </p:spPr>
      </p:pic>
      <p:pic>
        <p:nvPicPr>
          <p:cNvPr id="8" name="Picture 7">
            <a:extLst>
              <a:ext uri="{FF2B5EF4-FFF2-40B4-BE49-F238E27FC236}">
                <a16:creationId xmlns:a16="http://schemas.microsoft.com/office/drawing/2014/main" id="{4786A1F4-DA0E-AA94-5457-7E2DCC739DD8}"/>
              </a:ext>
            </a:extLst>
          </p:cNvPr>
          <p:cNvPicPr>
            <a:picLocks noChangeAspect="1"/>
          </p:cNvPicPr>
          <p:nvPr/>
        </p:nvPicPr>
        <p:blipFill>
          <a:blip r:embed="rId3"/>
          <a:stretch>
            <a:fillRect/>
          </a:stretch>
        </p:blipFill>
        <p:spPr>
          <a:xfrm>
            <a:off x="458503" y="1372512"/>
            <a:ext cx="5102794" cy="3029975"/>
          </a:xfrm>
          <a:prstGeom prst="rect">
            <a:avLst/>
          </a:prstGeom>
        </p:spPr>
      </p:pic>
      <p:sp>
        <p:nvSpPr>
          <p:cNvPr id="9" name="Text Box 1">
            <a:extLst>
              <a:ext uri="{FF2B5EF4-FFF2-40B4-BE49-F238E27FC236}">
                <a16:creationId xmlns:a16="http://schemas.microsoft.com/office/drawing/2014/main" id="{560B7D26-A4DE-9DA9-D3C7-672D7FE245DF}"/>
              </a:ext>
            </a:extLst>
          </p:cNvPr>
          <p:cNvSpPr txBox="1"/>
          <p:nvPr/>
        </p:nvSpPr>
        <p:spPr>
          <a:xfrm>
            <a:off x="398331" y="4483349"/>
            <a:ext cx="136398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Max = 16231.25</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1">
            <a:extLst>
              <a:ext uri="{FF2B5EF4-FFF2-40B4-BE49-F238E27FC236}">
                <a16:creationId xmlns:a16="http://schemas.microsoft.com/office/drawing/2014/main" id="{438E2667-F47E-6B3A-CB21-0584D97C2A96}"/>
              </a:ext>
            </a:extLst>
          </p:cNvPr>
          <p:cNvSpPr txBox="1"/>
          <p:nvPr/>
        </p:nvSpPr>
        <p:spPr>
          <a:xfrm>
            <a:off x="2364291" y="4513829"/>
            <a:ext cx="116586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Min = 2537.5</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1">
            <a:extLst>
              <a:ext uri="{FF2B5EF4-FFF2-40B4-BE49-F238E27FC236}">
                <a16:creationId xmlns:a16="http://schemas.microsoft.com/office/drawing/2014/main" id="{DB6231C1-A678-8F08-7B74-44B285620FE6}"/>
              </a:ext>
            </a:extLst>
          </p:cNvPr>
          <p:cNvSpPr txBox="1"/>
          <p:nvPr/>
        </p:nvSpPr>
        <p:spPr>
          <a:xfrm>
            <a:off x="3911151" y="4506209"/>
            <a:ext cx="1575344"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Average = 6498.37</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2846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E10531CF-7B2B-F35E-C1AC-7FB23DBA3112}"/>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US" sz="3000" dirty="0">
                <a:solidFill>
                  <a:sysClr val="windowText" lastClr="000000"/>
                </a:solidFill>
                <a:latin typeface="Archivo Black" panose="020B0604020202020204" charset="0"/>
              </a:rPr>
              <a:t>Result and Discussion</a:t>
            </a:r>
          </a:p>
        </p:txBody>
      </p:sp>
      <p:sp>
        <p:nvSpPr>
          <p:cNvPr id="3" name="Google Shape;227;p36">
            <a:extLst>
              <a:ext uri="{FF2B5EF4-FFF2-40B4-BE49-F238E27FC236}">
                <a16:creationId xmlns:a16="http://schemas.microsoft.com/office/drawing/2014/main" id="{B5D56EE0-9E3E-0865-5286-7A9C0D173F02}"/>
              </a:ext>
            </a:extLst>
          </p:cNvPr>
          <p:cNvSpPr txBox="1">
            <a:spLocks/>
          </p:cNvSpPr>
          <p:nvPr/>
        </p:nvSpPr>
        <p:spPr>
          <a:xfrm>
            <a:off x="1" y="660151"/>
            <a:ext cx="1882139" cy="494815"/>
          </a:xfrm>
          <a:prstGeom prst="rect">
            <a:avLst/>
          </a:pr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chivo Black"/>
              <a:buNone/>
              <a:defRPr sz="6000" b="1"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en-GB" sz="3000" dirty="0">
                <a:solidFill>
                  <a:schemeClr val="tx2"/>
                </a:solidFill>
                <a:latin typeface="Times New Roman" panose="02020603050405020304" pitchFamily="18" charset="0"/>
                <a:cs typeface="Times New Roman" panose="02020603050405020304" pitchFamily="18" charset="0"/>
              </a:rPr>
              <a:t>Potassium</a:t>
            </a:r>
            <a:endParaRPr lang="en-US" sz="3000" dirty="0">
              <a:solidFill>
                <a:schemeClr val="tx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0417F32-CB0E-A17B-CA26-C06ECE83C628}"/>
              </a:ext>
            </a:extLst>
          </p:cNvPr>
          <p:cNvSpPr txBox="1"/>
          <p:nvPr/>
        </p:nvSpPr>
        <p:spPr>
          <a:xfrm>
            <a:off x="1882140" y="859343"/>
            <a:ext cx="3825240"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Permissible limit of K is 180 - 300 mg/Kg</a:t>
            </a:r>
            <a:endParaRPr lang="en-US" sz="1600" b="1" dirty="0">
              <a:latin typeface="Times New Roman" panose="02020603050405020304" pitchFamily="18" charset="0"/>
              <a:cs typeface="Times New Roman" panose="02020603050405020304" pitchFamily="18" charset="0"/>
            </a:endParaRPr>
          </a:p>
        </p:txBody>
      </p:sp>
      <p:pic>
        <p:nvPicPr>
          <p:cNvPr id="6" name="Picture 5" descr="A picture containing text, diagram, map&#10;&#10;Description automatically generated">
            <a:extLst>
              <a:ext uri="{FF2B5EF4-FFF2-40B4-BE49-F238E27FC236}">
                <a16:creationId xmlns:a16="http://schemas.microsoft.com/office/drawing/2014/main" id="{9B88E766-8504-F073-02FE-8AB4975CA746}"/>
              </a:ext>
            </a:extLst>
          </p:cNvPr>
          <p:cNvPicPr>
            <a:picLocks noChangeAspect="1"/>
          </p:cNvPicPr>
          <p:nvPr/>
        </p:nvPicPr>
        <p:blipFill>
          <a:blip r:embed="rId2"/>
          <a:stretch>
            <a:fillRect/>
          </a:stretch>
        </p:blipFill>
        <p:spPr>
          <a:xfrm>
            <a:off x="5859780" y="716280"/>
            <a:ext cx="2984187" cy="4220682"/>
          </a:xfrm>
          <a:prstGeom prst="rect">
            <a:avLst/>
          </a:prstGeom>
        </p:spPr>
      </p:pic>
      <p:pic>
        <p:nvPicPr>
          <p:cNvPr id="7" name="Picture 6">
            <a:extLst>
              <a:ext uri="{FF2B5EF4-FFF2-40B4-BE49-F238E27FC236}">
                <a16:creationId xmlns:a16="http://schemas.microsoft.com/office/drawing/2014/main" id="{D0C9C11E-E317-C046-B901-0CA34DB9A39F}"/>
              </a:ext>
            </a:extLst>
          </p:cNvPr>
          <p:cNvPicPr>
            <a:picLocks noChangeAspect="1"/>
          </p:cNvPicPr>
          <p:nvPr/>
        </p:nvPicPr>
        <p:blipFill>
          <a:blip r:embed="rId3"/>
          <a:stretch>
            <a:fillRect/>
          </a:stretch>
        </p:blipFill>
        <p:spPr>
          <a:xfrm>
            <a:off x="539280" y="1354158"/>
            <a:ext cx="4986960" cy="2847079"/>
          </a:xfrm>
          <a:prstGeom prst="rect">
            <a:avLst/>
          </a:prstGeom>
        </p:spPr>
      </p:pic>
      <p:sp>
        <p:nvSpPr>
          <p:cNvPr id="8" name="Text Box 1">
            <a:extLst>
              <a:ext uri="{FF2B5EF4-FFF2-40B4-BE49-F238E27FC236}">
                <a16:creationId xmlns:a16="http://schemas.microsoft.com/office/drawing/2014/main" id="{2158EAD6-9CC8-94C3-F4DA-878258FA7413}"/>
              </a:ext>
            </a:extLst>
          </p:cNvPr>
          <p:cNvSpPr txBox="1"/>
          <p:nvPr/>
        </p:nvSpPr>
        <p:spPr>
          <a:xfrm>
            <a:off x="421005" y="4311669"/>
            <a:ext cx="136398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Max = 462.5</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1">
            <a:extLst>
              <a:ext uri="{FF2B5EF4-FFF2-40B4-BE49-F238E27FC236}">
                <a16:creationId xmlns:a16="http://schemas.microsoft.com/office/drawing/2014/main" id="{CD3BCA2C-1D62-E336-3B78-66B124911FCD}"/>
              </a:ext>
            </a:extLst>
          </p:cNvPr>
          <p:cNvSpPr txBox="1"/>
          <p:nvPr/>
        </p:nvSpPr>
        <p:spPr>
          <a:xfrm>
            <a:off x="2280920" y="4311034"/>
            <a:ext cx="116586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Min = 37.5</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1">
            <a:extLst>
              <a:ext uri="{FF2B5EF4-FFF2-40B4-BE49-F238E27FC236}">
                <a16:creationId xmlns:a16="http://schemas.microsoft.com/office/drawing/2014/main" id="{E1DF7AE0-B8E4-1D60-AEF6-9FFF35057DD4}"/>
              </a:ext>
            </a:extLst>
          </p:cNvPr>
          <p:cNvSpPr txBox="1"/>
          <p:nvPr/>
        </p:nvSpPr>
        <p:spPr>
          <a:xfrm>
            <a:off x="3942715" y="4311034"/>
            <a:ext cx="150368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Average = 189.13</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1025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17A02157-9E4B-191A-568B-97DDAB944583}"/>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US" sz="3000" dirty="0">
                <a:solidFill>
                  <a:sysClr val="windowText" lastClr="000000"/>
                </a:solidFill>
                <a:latin typeface="Archivo Black" panose="020B0604020202020204" charset="0"/>
              </a:rPr>
              <a:t>Result and Discussion</a:t>
            </a:r>
          </a:p>
        </p:txBody>
      </p:sp>
      <p:sp>
        <p:nvSpPr>
          <p:cNvPr id="3" name="Google Shape;227;p36">
            <a:extLst>
              <a:ext uri="{FF2B5EF4-FFF2-40B4-BE49-F238E27FC236}">
                <a16:creationId xmlns:a16="http://schemas.microsoft.com/office/drawing/2014/main" id="{45D0F30A-6495-947B-86C8-01EF53F2E4D1}"/>
              </a:ext>
            </a:extLst>
          </p:cNvPr>
          <p:cNvSpPr txBox="1">
            <a:spLocks/>
          </p:cNvSpPr>
          <p:nvPr/>
        </p:nvSpPr>
        <p:spPr>
          <a:xfrm>
            <a:off x="1" y="660151"/>
            <a:ext cx="982979" cy="494815"/>
          </a:xfrm>
          <a:prstGeom prst="rect">
            <a:avLst/>
          </a:pr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chivo Black"/>
              <a:buNone/>
              <a:defRPr sz="6000" b="1"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en-GB" sz="3000" dirty="0">
                <a:solidFill>
                  <a:schemeClr val="tx2"/>
                </a:solidFill>
                <a:latin typeface="Times New Roman" panose="02020603050405020304" pitchFamily="18" charset="0"/>
                <a:cs typeface="Times New Roman" panose="02020603050405020304" pitchFamily="18" charset="0"/>
              </a:rPr>
              <a:t>Iron</a:t>
            </a:r>
            <a:endParaRPr lang="en-US" sz="3000" dirty="0">
              <a:solidFill>
                <a:schemeClr val="tx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4366D14-B316-3689-2973-E38BF0B36EEE}"/>
              </a:ext>
            </a:extLst>
          </p:cNvPr>
          <p:cNvSpPr txBox="1"/>
          <p:nvPr/>
        </p:nvSpPr>
        <p:spPr>
          <a:xfrm>
            <a:off x="982980" y="882203"/>
            <a:ext cx="3825240"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Permissible limit of Fe is 50 - 5000 mg/Kg</a:t>
            </a:r>
            <a:endParaRPr lang="en-US" sz="1600" b="1" dirty="0">
              <a:latin typeface="Times New Roman" panose="02020603050405020304" pitchFamily="18" charset="0"/>
              <a:cs typeface="Times New Roman" panose="02020603050405020304" pitchFamily="18" charset="0"/>
            </a:endParaRPr>
          </a:p>
        </p:txBody>
      </p:sp>
      <p:pic>
        <p:nvPicPr>
          <p:cNvPr id="6" name="Picture 5" descr="A close-up of a map&#10;&#10;Description automatically generated with low confidence">
            <a:extLst>
              <a:ext uri="{FF2B5EF4-FFF2-40B4-BE49-F238E27FC236}">
                <a16:creationId xmlns:a16="http://schemas.microsoft.com/office/drawing/2014/main" id="{D24D4DDB-D652-9D17-F232-B6DD7E297589}"/>
              </a:ext>
            </a:extLst>
          </p:cNvPr>
          <p:cNvPicPr>
            <a:picLocks noChangeAspect="1"/>
          </p:cNvPicPr>
          <p:nvPr/>
        </p:nvPicPr>
        <p:blipFill>
          <a:blip r:embed="rId2"/>
          <a:stretch>
            <a:fillRect/>
          </a:stretch>
        </p:blipFill>
        <p:spPr>
          <a:xfrm>
            <a:off x="5781817" y="660151"/>
            <a:ext cx="3107222" cy="4394697"/>
          </a:xfrm>
          <a:prstGeom prst="rect">
            <a:avLst/>
          </a:prstGeom>
        </p:spPr>
      </p:pic>
      <p:pic>
        <p:nvPicPr>
          <p:cNvPr id="8" name="Picture 7">
            <a:extLst>
              <a:ext uri="{FF2B5EF4-FFF2-40B4-BE49-F238E27FC236}">
                <a16:creationId xmlns:a16="http://schemas.microsoft.com/office/drawing/2014/main" id="{668B68D5-0734-61E4-A9A0-622CB47029B6}"/>
              </a:ext>
            </a:extLst>
          </p:cNvPr>
          <p:cNvPicPr>
            <a:picLocks noChangeAspect="1"/>
          </p:cNvPicPr>
          <p:nvPr/>
        </p:nvPicPr>
        <p:blipFill>
          <a:blip r:embed="rId3"/>
          <a:stretch>
            <a:fillRect/>
          </a:stretch>
        </p:blipFill>
        <p:spPr>
          <a:xfrm>
            <a:off x="537210" y="1316058"/>
            <a:ext cx="4974767" cy="3011685"/>
          </a:xfrm>
          <a:prstGeom prst="rect">
            <a:avLst/>
          </a:prstGeom>
        </p:spPr>
      </p:pic>
      <p:sp>
        <p:nvSpPr>
          <p:cNvPr id="9" name="Text Box 1">
            <a:extLst>
              <a:ext uri="{FF2B5EF4-FFF2-40B4-BE49-F238E27FC236}">
                <a16:creationId xmlns:a16="http://schemas.microsoft.com/office/drawing/2014/main" id="{2572EBB2-DBB2-19EC-36B4-BF0C6129B77E}"/>
              </a:ext>
            </a:extLst>
          </p:cNvPr>
          <p:cNvSpPr txBox="1"/>
          <p:nvPr/>
        </p:nvSpPr>
        <p:spPr>
          <a:xfrm>
            <a:off x="405624" y="4424314"/>
            <a:ext cx="1130935"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Max = 35575</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1">
            <a:extLst>
              <a:ext uri="{FF2B5EF4-FFF2-40B4-BE49-F238E27FC236}">
                <a16:creationId xmlns:a16="http://schemas.microsoft.com/office/drawing/2014/main" id="{21B7C319-29CB-C8F9-0CA3-F6C4471D372C}"/>
              </a:ext>
            </a:extLst>
          </p:cNvPr>
          <p:cNvSpPr txBox="1"/>
          <p:nvPr/>
        </p:nvSpPr>
        <p:spPr>
          <a:xfrm>
            <a:off x="2312423" y="4423044"/>
            <a:ext cx="1130935"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Min = 8100</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1">
            <a:extLst>
              <a:ext uri="{FF2B5EF4-FFF2-40B4-BE49-F238E27FC236}">
                <a16:creationId xmlns:a16="http://schemas.microsoft.com/office/drawing/2014/main" id="{750AFC37-89BF-E7E5-FD4B-B6AE64F682EA}"/>
              </a:ext>
            </a:extLst>
          </p:cNvPr>
          <p:cNvSpPr txBox="1"/>
          <p:nvPr/>
        </p:nvSpPr>
        <p:spPr>
          <a:xfrm>
            <a:off x="3757118" y="4424314"/>
            <a:ext cx="1645956"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Average = </a:t>
            </a:r>
            <a:r>
              <a:rPr lang="en-GB" b="1" dirty="0">
                <a:latin typeface="Calibri" panose="020F0502020204030204" pitchFamily="34" charset="0"/>
                <a:ea typeface="Calibri" panose="020F0502020204030204" pitchFamily="34" charset="0"/>
                <a:cs typeface="Times New Roman" panose="02020603050405020304" pitchFamily="18" charset="0"/>
              </a:rPr>
              <a:t>22342.39</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1376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8A5E7A85-84E2-1761-67B7-84BAE3819D37}"/>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GB" sz="3000" dirty="0">
                <a:solidFill>
                  <a:sysClr val="windowText" lastClr="000000"/>
                </a:solidFill>
                <a:latin typeface="Archivo Black" panose="020B0604020202020204" charset="0"/>
              </a:rPr>
              <a:t>P</a:t>
            </a:r>
            <a:r>
              <a:rPr lang="en-US" sz="3000" dirty="0" err="1">
                <a:solidFill>
                  <a:sysClr val="windowText" lastClr="000000"/>
                </a:solidFill>
                <a:latin typeface="Archivo Black" panose="020B0604020202020204" charset="0"/>
              </a:rPr>
              <a:t>earson</a:t>
            </a:r>
            <a:r>
              <a:rPr lang="en-US" sz="3000" dirty="0">
                <a:solidFill>
                  <a:sysClr val="windowText" lastClr="000000"/>
                </a:solidFill>
                <a:latin typeface="Archivo Black" panose="020B0604020202020204" charset="0"/>
              </a:rPr>
              <a:t> Correlation</a:t>
            </a:r>
          </a:p>
        </p:txBody>
      </p:sp>
      <p:pic>
        <p:nvPicPr>
          <p:cNvPr id="5" name="Picture 4">
            <a:extLst>
              <a:ext uri="{FF2B5EF4-FFF2-40B4-BE49-F238E27FC236}">
                <a16:creationId xmlns:a16="http://schemas.microsoft.com/office/drawing/2014/main" id="{B7816D8B-7F57-616F-AB91-7E02AAE99180}"/>
              </a:ext>
            </a:extLst>
          </p:cNvPr>
          <p:cNvPicPr>
            <a:picLocks noChangeAspect="1"/>
          </p:cNvPicPr>
          <p:nvPr/>
        </p:nvPicPr>
        <p:blipFill rotWithShape="1">
          <a:blip r:embed="rId2"/>
          <a:srcRect l="9271" r="16891"/>
          <a:stretch/>
        </p:blipFill>
        <p:spPr>
          <a:xfrm rot="5400000">
            <a:off x="2315087" y="-874903"/>
            <a:ext cx="4399527" cy="7459980"/>
          </a:xfrm>
          <a:prstGeom prst="rect">
            <a:avLst/>
          </a:prstGeom>
        </p:spPr>
      </p:pic>
    </p:spTree>
    <p:extLst>
      <p:ext uri="{BB962C8B-B14F-4D97-AF65-F5344CB8AC3E}">
        <p14:creationId xmlns:p14="http://schemas.microsoft.com/office/powerpoint/2010/main" val="3267379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56BB6F84-C3F4-4623-78D4-69B892921037}"/>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GB" sz="3000" dirty="0">
                <a:solidFill>
                  <a:sysClr val="windowText" lastClr="000000"/>
                </a:solidFill>
                <a:latin typeface="Archivo Black" panose="020B0604020202020204" charset="0"/>
              </a:rPr>
              <a:t>Cluster Analysis</a:t>
            </a:r>
            <a:endParaRPr lang="en-US" sz="3000" dirty="0">
              <a:solidFill>
                <a:sysClr val="windowText" lastClr="000000"/>
              </a:solidFill>
              <a:latin typeface="Archivo Black" panose="020B0604020202020204" charset="0"/>
            </a:endParaRPr>
          </a:p>
        </p:txBody>
      </p:sp>
      <p:pic>
        <p:nvPicPr>
          <p:cNvPr id="11" name="Picture 10">
            <a:extLst>
              <a:ext uri="{FF2B5EF4-FFF2-40B4-BE49-F238E27FC236}">
                <a16:creationId xmlns:a16="http://schemas.microsoft.com/office/drawing/2014/main" id="{F6F68A7C-E835-9247-BC46-593F932FA16D}"/>
              </a:ext>
            </a:extLst>
          </p:cNvPr>
          <p:cNvPicPr>
            <a:picLocks noChangeAspect="1"/>
          </p:cNvPicPr>
          <p:nvPr/>
        </p:nvPicPr>
        <p:blipFill>
          <a:blip r:embed="rId2"/>
          <a:stretch>
            <a:fillRect/>
          </a:stretch>
        </p:blipFill>
        <p:spPr>
          <a:xfrm>
            <a:off x="1520347" y="681453"/>
            <a:ext cx="6103306" cy="3878580"/>
          </a:xfrm>
          <a:prstGeom prst="rect">
            <a:avLst/>
          </a:prstGeom>
        </p:spPr>
      </p:pic>
      <p:pic>
        <p:nvPicPr>
          <p:cNvPr id="12" name="Picture 11" descr="A picture containing text, diagram, rectangle, technical drawing&#10;&#10;Description automatically generated">
            <a:extLst>
              <a:ext uri="{FF2B5EF4-FFF2-40B4-BE49-F238E27FC236}">
                <a16:creationId xmlns:a16="http://schemas.microsoft.com/office/drawing/2014/main" id="{781048FC-91DC-E826-B1F9-90C2D4EAFAC8}"/>
              </a:ext>
            </a:extLst>
          </p:cNvPr>
          <p:cNvPicPr>
            <a:picLocks noChangeAspect="1"/>
          </p:cNvPicPr>
          <p:nvPr/>
        </p:nvPicPr>
        <p:blipFill rotWithShape="1">
          <a:blip r:embed="rId3">
            <a:extLst>
              <a:ext uri="{28A0092B-C50C-407E-A947-70E740481C1C}">
                <a14:useLocalDpi xmlns:a14="http://schemas.microsoft.com/office/drawing/2010/main" val="0"/>
              </a:ext>
            </a:extLst>
          </a:blip>
          <a:srcRect l="-214" t="10341" r="89881" b="-432"/>
          <a:stretch/>
        </p:blipFill>
        <p:spPr bwMode="auto">
          <a:xfrm rot="16200000">
            <a:off x="4357254" y="1808220"/>
            <a:ext cx="494817" cy="599844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544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391AC8-2C38-4472-C09E-2BF49FEB94E4}"/>
              </a:ext>
            </a:extLst>
          </p:cNvPr>
          <p:cNvPicPr>
            <a:picLocks noChangeAspect="1"/>
          </p:cNvPicPr>
          <p:nvPr/>
        </p:nvPicPr>
        <p:blipFill rotWithShape="1">
          <a:blip r:embed="rId2"/>
          <a:srcRect b="9145"/>
          <a:stretch/>
        </p:blipFill>
        <p:spPr>
          <a:xfrm>
            <a:off x="321424" y="876300"/>
            <a:ext cx="8501151" cy="3878580"/>
          </a:xfrm>
          <a:prstGeom prst="rect">
            <a:avLst/>
          </a:prstGeom>
        </p:spPr>
      </p:pic>
      <p:sp>
        <p:nvSpPr>
          <p:cNvPr id="5" name="Google Shape;227;p36">
            <a:extLst>
              <a:ext uri="{FF2B5EF4-FFF2-40B4-BE49-F238E27FC236}">
                <a16:creationId xmlns:a16="http://schemas.microsoft.com/office/drawing/2014/main" id="{CDAE07F4-692C-43C6-167A-2547E0C47702}"/>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GB" sz="3000" dirty="0">
                <a:solidFill>
                  <a:sysClr val="windowText" lastClr="000000"/>
                </a:solidFill>
                <a:latin typeface="Archivo Black" panose="020B0604020202020204" charset="0"/>
              </a:rPr>
              <a:t>Cluster Analysis</a:t>
            </a:r>
            <a:endParaRPr lang="en-US" sz="3000" dirty="0">
              <a:solidFill>
                <a:sysClr val="windowText" lastClr="000000"/>
              </a:solidFill>
              <a:latin typeface="Archivo Black" panose="020B0604020202020204" charset="0"/>
            </a:endParaRPr>
          </a:p>
        </p:txBody>
      </p:sp>
    </p:spTree>
    <p:extLst>
      <p:ext uri="{BB962C8B-B14F-4D97-AF65-F5344CB8AC3E}">
        <p14:creationId xmlns:p14="http://schemas.microsoft.com/office/powerpoint/2010/main" val="3524666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DC71CB-841D-67DA-AE26-E9297099A27C}"/>
              </a:ext>
            </a:extLst>
          </p:cNvPr>
          <p:cNvSpPr>
            <a:spLocks noGrp="1"/>
          </p:cNvSpPr>
          <p:nvPr>
            <p:ph type="title" idx="2"/>
          </p:nvPr>
        </p:nvSpPr>
        <p:spPr>
          <a:xfrm>
            <a:off x="0" y="61445"/>
            <a:ext cx="9143999" cy="517675"/>
          </a:xfrm>
          <a:solidFill>
            <a:srgbClr val="F8BF2D"/>
          </a:solidFill>
        </p:spPr>
        <p:txBody>
          <a:bodyPr/>
          <a:lstStyle/>
          <a:p>
            <a:r>
              <a:rPr lang="en-GB" sz="2500" b="0" dirty="0"/>
              <a:t>Introduction</a:t>
            </a:r>
            <a:endParaRPr lang="en-US" sz="2500" b="0" dirty="0"/>
          </a:p>
        </p:txBody>
      </p:sp>
      <p:sp>
        <p:nvSpPr>
          <p:cNvPr id="5" name="TextBox 4">
            <a:extLst>
              <a:ext uri="{FF2B5EF4-FFF2-40B4-BE49-F238E27FC236}">
                <a16:creationId xmlns:a16="http://schemas.microsoft.com/office/drawing/2014/main" id="{4386EE2B-F9E1-6E4F-A84F-9C7477F11ACD}"/>
              </a:ext>
            </a:extLst>
          </p:cNvPr>
          <p:cNvSpPr txBox="1"/>
          <p:nvPr/>
        </p:nvSpPr>
        <p:spPr>
          <a:xfrm>
            <a:off x="365760" y="906780"/>
            <a:ext cx="8420100" cy="1138773"/>
          </a:xfrm>
          <a:prstGeom prst="rect">
            <a:avLst/>
          </a:prstGeom>
          <a:noFill/>
        </p:spPr>
        <p:txBody>
          <a:bodyPr wrap="square" rtlCol="0">
            <a:spAutoFit/>
          </a:bodyPr>
          <a:lstStyle/>
          <a:p>
            <a:r>
              <a:rPr lang="en-US" sz="1800"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Soil is a valuable natural resource, a requirement for all life, and a prime natural resource. The presence of heavy metals in soil poses a threat. Heavy metal not only affects the soil quality but also affects human health condition. </a:t>
            </a:r>
            <a:endParaRPr lang="en-US" sz="18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tx2"/>
              </a:solidFill>
            </a:endParaRPr>
          </a:p>
        </p:txBody>
      </p:sp>
      <p:sp>
        <p:nvSpPr>
          <p:cNvPr id="6" name="TextBox 5">
            <a:extLst>
              <a:ext uri="{FF2B5EF4-FFF2-40B4-BE49-F238E27FC236}">
                <a16:creationId xmlns:a16="http://schemas.microsoft.com/office/drawing/2014/main" id="{8E8CA497-F421-35EE-3D10-88E5D56C14F9}"/>
              </a:ext>
            </a:extLst>
          </p:cNvPr>
          <p:cNvSpPr txBox="1"/>
          <p:nvPr/>
        </p:nvSpPr>
        <p:spPr>
          <a:xfrm>
            <a:off x="365760" y="2373213"/>
            <a:ext cx="8191500" cy="1200329"/>
          </a:xfrm>
          <a:prstGeom prst="rect">
            <a:avLst/>
          </a:prstGeom>
          <a:noFill/>
        </p:spPr>
        <p:txBody>
          <a:bodyPr wrap="square" rtlCol="0">
            <a:spAutoFit/>
          </a:bodyPr>
          <a:lstStyle/>
          <a:p>
            <a:pPr algn="just"/>
            <a:r>
              <a:rPr lang="en-US" sz="1800" spc="40" dirty="0">
                <a:solidFill>
                  <a:schemeClr val="tx2"/>
                </a:solidFill>
                <a:latin typeface="Times New Roman" panose="02020603050405020304" pitchFamily="18" charset="0"/>
                <a:ea typeface="Calibri" panose="020F0502020204030204" pitchFamily="34" charset="0"/>
              </a:rPr>
              <a:t>Tengratila gas field was a  great resource of Bangladesh situated near </a:t>
            </a:r>
            <a:r>
              <a:rPr lang="en-US" sz="1800" spc="40" dirty="0" err="1">
                <a:solidFill>
                  <a:schemeClr val="tx2"/>
                </a:solidFill>
                <a:latin typeface="Times New Roman" panose="02020603050405020304" pitchFamily="18" charset="0"/>
                <a:ea typeface="Calibri" panose="020F0502020204030204" pitchFamily="34" charset="0"/>
              </a:rPr>
              <a:t>Dowarabazar</a:t>
            </a:r>
            <a:r>
              <a:rPr lang="en-US" sz="1800" spc="40" dirty="0">
                <a:solidFill>
                  <a:schemeClr val="tx2"/>
                </a:solidFill>
                <a:latin typeface="Times New Roman" panose="02020603050405020304" pitchFamily="18" charset="0"/>
                <a:ea typeface="Calibri" panose="020F0502020204030204" pitchFamily="34" charset="0"/>
              </a:rPr>
              <a:t> </a:t>
            </a:r>
            <a:r>
              <a:rPr lang="en-US" sz="1800" spc="40" dirty="0" err="1">
                <a:solidFill>
                  <a:schemeClr val="tx2"/>
                </a:solidFill>
                <a:latin typeface="Times New Roman" panose="02020603050405020304" pitchFamily="18" charset="0"/>
                <a:ea typeface="Calibri" panose="020F0502020204030204" pitchFamily="34" charset="0"/>
              </a:rPr>
              <a:t>upazila</a:t>
            </a:r>
            <a:r>
              <a:rPr lang="en-US" sz="1800" spc="40" dirty="0">
                <a:solidFill>
                  <a:schemeClr val="tx2"/>
                </a:solidFill>
                <a:latin typeface="Times New Roman" panose="02020603050405020304" pitchFamily="18" charset="0"/>
                <a:ea typeface="Calibri" panose="020F0502020204030204" pitchFamily="34" charset="0"/>
              </a:rPr>
              <a:t>. However, T</a:t>
            </a:r>
            <a:r>
              <a:rPr lang="en-US" sz="1800" spc="40" dirty="0">
                <a:solidFill>
                  <a:schemeClr val="tx2"/>
                </a:solidFill>
                <a:effectLst/>
                <a:latin typeface="Times New Roman" panose="02020603050405020304" pitchFamily="18" charset="0"/>
                <a:ea typeface="Calibri" panose="020F0502020204030204" pitchFamily="34" charset="0"/>
              </a:rPr>
              <a:t>he </a:t>
            </a:r>
            <a:r>
              <a:rPr lang="en-US" sz="1800" spc="40" dirty="0">
                <a:solidFill>
                  <a:schemeClr val="tx2"/>
                </a:solidFill>
                <a:latin typeface="Times New Roman" panose="02020603050405020304" pitchFamily="18" charset="0"/>
                <a:ea typeface="Calibri" panose="020F0502020204030204" pitchFamily="34" charset="0"/>
              </a:rPr>
              <a:t>t</a:t>
            </a:r>
            <a:r>
              <a:rPr lang="en-US" sz="1800" spc="40" dirty="0">
                <a:solidFill>
                  <a:schemeClr val="tx2"/>
                </a:solidFill>
                <a:effectLst/>
                <a:latin typeface="Times New Roman" panose="02020603050405020304" pitchFamily="18" charset="0"/>
                <a:ea typeface="Calibri" panose="020F0502020204030204" pitchFamily="34" charset="0"/>
              </a:rPr>
              <a:t>engratila gas field sadly caught fire twice due to explosions on January 5 and June 24 of 2005, when Canadian gas firm Niko was drilling in the well. </a:t>
            </a:r>
            <a:r>
              <a:rPr lang="en-GB" sz="1800" spc="40" dirty="0">
                <a:solidFill>
                  <a:schemeClr val="tx2"/>
                </a:solidFill>
                <a:latin typeface="Times New Roman" panose="02020603050405020304" pitchFamily="18" charset="0"/>
                <a:ea typeface="Calibri" panose="020F0502020204030204" pitchFamily="34" charset="0"/>
              </a:rPr>
              <a:t>I</a:t>
            </a:r>
            <a:r>
              <a:rPr lang="en-GB" sz="1800" spc="40" dirty="0">
                <a:solidFill>
                  <a:schemeClr val="tx2"/>
                </a:solidFill>
                <a:effectLst/>
                <a:latin typeface="Times New Roman" panose="02020603050405020304" pitchFamily="18" charset="0"/>
                <a:ea typeface="Calibri" panose="020F0502020204030204" pitchFamily="34" charset="0"/>
              </a:rPr>
              <a:t>t had alter the soil properties around the gas field regions</a:t>
            </a:r>
            <a:r>
              <a:rPr lang="en-US" sz="1800" spc="40" dirty="0">
                <a:solidFill>
                  <a:schemeClr val="tx2"/>
                </a:solidFill>
                <a:effectLst/>
                <a:latin typeface="Times New Roman" panose="02020603050405020304" pitchFamily="18" charset="0"/>
                <a:ea typeface="Calibri" panose="020F0502020204030204" pitchFamily="34" charset="0"/>
              </a:rPr>
              <a:t> </a:t>
            </a:r>
            <a:endParaRPr lang="en-US" dirty="0">
              <a:solidFill>
                <a:schemeClr val="tx2"/>
              </a:solidFill>
            </a:endParaRPr>
          </a:p>
        </p:txBody>
      </p:sp>
    </p:spTree>
    <p:extLst>
      <p:ext uri="{BB962C8B-B14F-4D97-AF65-F5344CB8AC3E}">
        <p14:creationId xmlns:p14="http://schemas.microsoft.com/office/powerpoint/2010/main" val="1830947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8F923D6C-9B64-9668-DD74-C64A58435668}"/>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GB" sz="3000" dirty="0">
                <a:solidFill>
                  <a:sysClr val="windowText" lastClr="000000"/>
                </a:solidFill>
                <a:latin typeface="Archivo Black" panose="020B0604020202020204" charset="0"/>
              </a:rPr>
              <a:t>Principle </a:t>
            </a:r>
            <a:r>
              <a:rPr lang="en-GB" sz="3000" dirty="0" err="1">
                <a:solidFill>
                  <a:sysClr val="windowText" lastClr="000000"/>
                </a:solidFill>
                <a:latin typeface="Archivo Black" panose="020B0604020202020204" charset="0"/>
              </a:rPr>
              <a:t>Componenet</a:t>
            </a:r>
            <a:r>
              <a:rPr lang="en-GB" sz="3000" dirty="0">
                <a:solidFill>
                  <a:sysClr val="windowText" lastClr="000000"/>
                </a:solidFill>
                <a:latin typeface="Archivo Black" panose="020B0604020202020204" charset="0"/>
              </a:rPr>
              <a:t> Analysis</a:t>
            </a:r>
            <a:endParaRPr lang="en-US" sz="3000" dirty="0">
              <a:solidFill>
                <a:sysClr val="windowText" lastClr="000000"/>
              </a:solidFill>
              <a:latin typeface="Archivo Black" panose="020B0604020202020204" charset="0"/>
            </a:endParaRPr>
          </a:p>
        </p:txBody>
      </p:sp>
      <p:pic>
        <p:nvPicPr>
          <p:cNvPr id="3" name="Picture 2">
            <a:extLst>
              <a:ext uri="{FF2B5EF4-FFF2-40B4-BE49-F238E27FC236}">
                <a16:creationId xmlns:a16="http://schemas.microsoft.com/office/drawing/2014/main" id="{BD589255-86B5-688C-01FC-09A6545B3D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5357" y="779780"/>
            <a:ext cx="7076123" cy="4163306"/>
          </a:xfrm>
          <a:prstGeom prst="rect">
            <a:avLst/>
          </a:prstGeom>
          <a:noFill/>
          <a:ln>
            <a:noFill/>
          </a:ln>
        </p:spPr>
      </p:pic>
    </p:spTree>
    <p:extLst>
      <p:ext uri="{BB962C8B-B14F-4D97-AF65-F5344CB8AC3E}">
        <p14:creationId xmlns:p14="http://schemas.microsoft.com/office/powerpoint/2010/main" val="582648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47751E26-D308-226B-28BC-310749C9F318}"/>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GB" sz="3000" dirty="0">
                <a:solidFill>
                  <a:sysClr val="windowText" lastClr="000000"/>
                </a:solidFill>
                <a:latin typeface="Archivo Black" panose="020B0604020202020204" charset="0"/>
              </a:rPr>
              <a:t>Principle </a:t>
            </a:r>
            <a:r>
              <a:rPr lang="en-GB" sz="3000" dirty="0" err="1">
                <a:solidFill>
                  <a:sysClr val="windowText" lastClr="000000"/>
                </a:solidFill>
                <a:latin typeface="Archivo Black" panose="020B0604020202020204" charset="0"/>
              </a:rPr>
              <a:t>Componenet</a:t>
            </a:r>
            <a:r>
              <a:rPr lang="en-GB" sz="3000" dirty="0">
                <a:solidFill>
                  <a:sysClr val="windowText" lastClr="000000"/>
                </a:solidFill>
                <a:latin typeface="Archivo Black" panose="020B0604020202020204" charset="0"/>
              </a:rPr>
              <a:t> Analysis</a:t>
            </a:r>
            <a:endParaRPr lang="en-US" sz="3000" dirty="0">
              <a:solidFill>
                <a:sysClr val="windowText" lastClr="000000"/>
              </a:solidFill>
              <a:latin typeface="Archivo Black" panose="020B0604020202020204" charset="0"/>
            </a:endParaRPr>
          </a:p>
        </p:txBody>
      </p:sp>
      <p:pic>
        <p:nvPicPr>
          <p:cNvPr id="3" name="Picture 2">
            <a:extLst>
              <a:ext uri="{FF2B5EF4-FFF2-40B4-BE49-F238E27FC236}">
                <a16:creationId xmlns:a16="http://schemas.microsoft.com/office/drawing/2014/main" id="{9FE30837-9A9F-B46E-EE40-A4DCF6E127FF}"/>
              </a:ext>
            </a:extLst>
          </p:cNvPr>
          <p:cNvPicPr>
            <a:picLocks noChangeAspect="1"/>
          </p:cNvPicPr>
          <p:nvPr/>
        </p:nvPicPr>
        <p:blipFill rotWithShape="1">
          <a:blip r:embed="rId2"/>
          <a:srcRect t="6586" r="44523"/>
          <a:stretch/>
        </p:blipFill>
        <p:spPr>
          <a:xfrm>
            <a:off x="96774" y="739140"/>
            <a:ext cx="3151250" cy="4145280"/>
          </a:xfrm>
          <a:prstGeom prst="rect">
            <a:avLst/>
          </a:prstGeom>
        </p:spPr>
      </p:pic>
      <p:pic>
        <p:nvPicPr>
          <p:cNvPr id="5" name="Picture 4">
            <a:extLst>
              <a:ext uri="{FF2B5EF4-FFF2-40B4-BE49-F238E27FC236}">
                <a16:creationId xmlns:a16="http://schemas.microsoft.com/office/drawing/2014/main" id="{9E2B4FB0-806E-4A14-82F9-7184009ED514}"/>
              </a:ext>
            </a:extLst>
          </p:cNvPr>
          <p:cNvPicPr>
            <a:picLocks noChangeAspect="1"/>
          </p:cNvPicPr>
          <p:nvPr/>
        </p:nvPicPr>
        <p:blipFill>
          <a:blip r:embed="rId3"/>
          <a:stretch>
            <a:fillRect/>
          </a:stretch>
        </p:blipFill>
        <p:spPr>
          <a:xfrm>
            <a:off x="3429761" y="232946"/>
            <a:ext cx="5537137" cy="4145280"/>
          </a:xfrm>
          <a:prstGeom prst="rect">
            <a:avLst/>
          </a:prstGeom>
        </p:spPr>
      </p:pic>
    </p:spTree>
    <p:extLst>
      <p:ext uri="{BB962C8B-B14F-4D97-AF65-F5344CB8AC3E}">
        <p14:creationId xmlns:p14="http://schemas.microsoft.com/office/powerpoint/2010/main" val="2877112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90B5E7A4-DB8F-E834-C4A7-78A06C072F08}"/>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GB" sz="3000" dirty="0">
                <a:solidFill>
                  <a:sysClr val="windowText" lastClr="000000"/>
                </a:solidFill>
                <a:latin typeface="Archivo Black" panose="020B0604020202020204" charset="0"/>
              </a:rPr>
              <a:t>Principle </a:t>
            </a:r>
            <a:r>
              <a:rPr lang="en-GB" sz="3000" dirty="0" err="1">
                <a:solidFill>
                  <a:sysClr val="windowText" lastClr="000000"/>
                </a:solidFill>
                <a:latin typeface="Archivo Black" panose="020B0604020202020204" charset="0"/>
              </a:rPr>
              <a:t>Componenet</a:t>
            </a:r>
            <a:r>
              <a:rPr lang="en-GB" sz="3000" dirty="0">
                <a:solidFill>
                  <a:sysClr val="windowText" lastClr="000000"/>
                </a:solidFill>
                <a:latin typeface="Archivo Black" panose="020B0604020202020204" charset="0"/>
              </a:rPr>
              <a:t> Analysis</a:t>
            </a:r>
            <a:endParaRPr lang="en-US" sz="3000" dirty="0">
              <a:solidFill>
                <a:sysClr val="windowText" lastClr="000000"/>
              </a:solidFill>
              <a:latin typeface="Archivo Black" panose="020B0604020202020204" charset="0"/>
            </a:endParaRPr>
          </a:p>
        </p:txBody>
      </p:sp>
      <p:pic>
        <p:nvPicPr>
          <p:cNvPr id="3" name="Picture 2" descr="A diagram of a component plot&#10;&#10;Description automatically generated with low confidence">
            <a:extLst>
              <a:ext uri="{FF2B5EF4-FFF2-40B4-BE49-F238E27FC236}">
                <a16:creationId xmlns:a16="http://schemas.microsoft.com/office/drawing/2014/main" id="{5D9D1E8F-9912-0F56-D9B8-8BE13977B13F}"/>
              </a:ext>
            </a:extLst>
          </p:cNvPr>
          <p:cNvPicPr>
            <a:picLocks noChangeAspect="1"/>
          </p:cNvPicPr>
          <p:nvPr/>
        </p:nvPicPr>
        <p:blipFill rotWithShape="1">
          <a:blip r:embed="rId2">
            <a:extLst>
              <a:ext uri="{28A0092B-C50C-407E-A947-70E740481C1C}">
                <a14:useLocalDpi xmlns:a14="http://schemas.microsoft.com/office/drawing/2010/main" val="0"/>
              </a:ext>
            </a:extLst>
          </a:blip>
          <a:srcRect l="25885" t="24065" r="26981" b="10313"/>
          <a:stretch/>
        </p:blipFill>
        <p:spPr bwMode="auto">
          <a:xfrm>
            <a:off x="2464821" y="966788"/>
            <a:ext cx="4214358" cy="34528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1097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367D3D30-4A1E-D749-933E-32136F9EF485}"/>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GB" sz="3000" dirty="0">
                <a:solidFill>
                  <a:sysClr val="windowText" lastClr="000000"/>
                </a:solidFill>
                <a:latin typeface="Archivo Black" panose="020B0604020202020204" charset="0"/>
              </a:rPr>
              <a:t>Metal Index</a:t>
            </a:r>
            <a:endParaRPr lang="en-US" sz="3000" dirty="0">
              <a:solidFill>
                <a:sysClr val="windowText" lastClr="000000"/>
              </a:solidFill>
              <a:latin typeface="Archivo Black" panose="020B0604020202020204" charset="0"/>
            </a:endParaRPr>
          </a:p>
        </p:txBody>
      </p:sp>
      <p:pic>
        <p:nvPicPr>
          <p:cNvPr id="4" name="Picture 3">
            <a:extLst>
              <a:ext uri="{FF2B5EF4-FFF2-40B4-BE49-F238E27FC236}">
                <a16:creationId xmlns:a16="http://schemas.microsoft.com/office/drawing/2014/main" id="{CA90B3D7-8C2E-B718-7ED2-2498C8223F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95" t="3866" r="5951" b="46394"/>
          <a:stretch/>
        </p:blipFill>
        <p:spPr bwMode="auto">
          <a:xfrm>
            <a:off x="3409010" y="809784"/>
            <a:ext cx="5502898" cy="3945096"/>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788FD0D9-1034-E8D1-649C-FFF1C53B0EE2}"/>
              </a:ext>
            </a:extLst>
          </p:cNvPr>
          <p:cNvSpPr txBox="1"/>
          <p:nvPr/>
        </p:nvSpPr>
        <p:spPr>
          <a:xfrm>
            <a:off x="525780" y="1836420"/>
            <a:ext cx="2354580" cy="830997"/>
          </a:xfrm>
          <a:prstGeom prst="rect">
            <a:avLst/>
          </a:prstGeom>
          <a:solidFill>
            <a:schemeClr val="bg1">
              <a:lumMod val="50000"/>
            </a:schemeClr>
          </a:solidFill>
        </p:spPr>
        <p:txBody>
          <a:bodyPr wrap="square" rtlCol="0">
            <a:spAutoFit/>
          </a:bodyPr>
          <a:lstStyle/>
          <a:p>
            <a:r>
              <a:rPr lang="en-GB" sz="1600" b="1" dirty="0">
                <a:solidFill>
                  <a:schemeClr val="tx2"/>
                </a:solidFill>
              </a:rPr>
              <a:t>Extremely Affected </a:t>
            </a:r>
          </a:p>
          <a:p>
            <a:br>
              <a:rPr lang="en-GB" sz="1600" b="1" dirty="0">
                <a:solidFill>
                  <a:schemeClr val="tx2"/>
                </a:solidFill>
              </a:rPr>
            </a:br>
            <a:r>
              <a:rPr lang="en-GB" sz="1600" b="1" dirty="0">
                <a:solidFill>
                  <a:schemeClr val="tx2"/>
                </a:solidFill>
              </a:rPr>
              <a:t>MI &gt;6</a:t>
            </a:r>
            <a:endParaRPr lang="en-US" sz="1600" b="1" dirty="0">
              <a:solidFill>
                <a:schemeClr val="tx2"/>
              </a:solidFill>
            </a:endParaRPr>
          </a:p>
        </p:txBody>
      </p:sp>
    </p:spTree>
    <p:extLst>
      <p:ext uri="{BB962C8B-B14F-4D97-AF65-F5344CB8AC3E}">
        <p14:creationId xmlns:p14="http://schemas.microsoft.com/office/powerpoint/2010/main" val="3223592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266A99-DBF9-5B4C-9136-1C992D9E4E06}"/>
              </a:ext>
            </a:extLst>
          </p:cNvPr>
          <p:cNvPicPr>
            <a:picLocks noChangeAspect="1"/>
          </p:cNvPicPr>
          <p:nvPr/>
        </p:nvPicPr>
        <p:blipFill>
          <a:blip r:embed="rId2"/>
          <a:stretch>
            <a:fillRect/>
          </a:stretch>
        </p:blipFill>
        <p:spPr>
          <a:xfrm>
            <a:off x="603390" y="373971"/>
            <a:ext cx="2633700" cy="1969179"/>
          </a:xfrm>
          <a:prstGeom prst="rect">
            <a:avLst/>
          </a:prstGeom>
        </p:spPr>
      </p:pic>
      <p:pic>
        <p:nvPicPr>
          <p:cNvPr id="10" name="Picture 9">
            <a:extLst>
              <a:ext uri="{FF2B5EF4-FFF2-40B4-BE49-F238E27FC236}">
                <a16:creationId xmlns:a16="http://schemas.microsoft.com/office/drawing/2014/main" id="{69E473CC-2B6E-CC84-F80B-53AA7E58D32D}"/>
              </a:ext>
            </a:extLst>
          </p:cNvPr>
          <p:cNvPicPr>
            <a:picLocks noChangeAspect="1"/>
          </p:cNvPicPr>
          <p:nvPr/>
        </p:nvPicPr>
        <p:blipFill>
          <a:blip r:embed="rId3"/>
          <a:stretch>
            <a:fillRect/>
          </a:stretch>
        </p:blipFill>
        <p:spPr>
          <a:xfrm>
            <a:off x="3482225" y="386163"/>
            <a:ext cx="2651990" cy="1944793"/>
          </a:xfrm>
          <a:prstGeom prst="rect">
            <a:avLst/>
          </a:prstGeom>
        </p:spPr>
      </p:pic>
      <p:pic>
        <p:nvPicPr>
          <p:cNvPr id="12" name="Picture 11">
            <a:extLst>
              <a:ext uri="{FF2B5EF4-FFF2-40B4-BE49-F238E27FC236}">
                <a16:creationId xmlns:a16="http://schemas.microsoft.com/office/drawing/2014/main" id="{162CFA88-D01D-3DA0-BD42-C076F35144F4}"/>
              </a:ext>
            </a:extLst>
          </p:cNvPr>
          <p:cNvPicPr>
            <a:picLocks noChangeAspect="1"/>
          </p:cNvPicPr>
          <p:nvPr/>
        </p:nvPicPr>
        <p:blipFill>
          <a:blip r:embed="rId4"/>
          <a:stretch>
            <a:fillRect/>
          </a:stretch>
        </p:blipFill>
        <p:spPr>
          <a:xfrm>
            <a:off x="597293" y="2608327"/>
            <a:ext cx="2639797" cy="1956986"/>
          </a:xfrm>
          <a:prstGeom prst="rect">
            <a:avLst/>
          </a:prstGeom>
        </p:spPr>
      </p:pic>
      <p:pic>
        <p:nvPicPr>
          <p:cNvPr id="13" name="Picture 12">
            <a:extLst>
              <a:ext uri="{FF2B5EF4-FFF2-40B4-BE49-F238E27FC236}">
                <a16:creationId xmlns:a16="http://schemas.microsoft.com/office/drawing/2014/main" id="{A9D45509-79BC-7B11-4C51-D1044C74DEA2}"/>
              </a:ext>
            </a:extLst>
          </p:cNvPr>
          <p:cNvPicPr>
            <a:picLocks noChangeAspect="1"/>
          </p:cNvPicPr>
          <p:nvPr/>
        </p:nvPicPr>
        <p:blipFill>
          <a:blip r:embed="rId5"/>
          <a:stretch>
            <a:fillRect/>
          </a:stretch>
        </p:blipFill>
        <p:spPr>
          <a:xfrm>
            <a:off x="3505085" y="2608327"/>
            <a:ext cx="2621507" cy="1993565"/>
          </a:xfrm>
          <a:prstGeom prst="rect">
            <a:avLst/>
          </a:prstGeom>
        </p:spPr>
      </p:pic>
      <p:sp>
        <p:nvSpPr>
          <p:cNvPr id="14" name="TextBox 13">
            <a:extLst>
              <a:ext uri="{FF2B5EF4-FFF2-40B4-BE49-F238E27FC236}">
                <a16:creationId xmlns:a16="http://schemas.microsoft.com/office/drawing/2014/main" id="{46FC93CF-D5DF-2ECC-BC69-9BF911D166E7}"/>
              </a:ext>
            </a:extLst>
          </p:cNvPr>
          <p:cNvSpPr txBox="1"/>
          <p:nvPr/>
        </p:nvSpPr>
        <p:spPr>
          <a:xfrm>
            <a:off x="6294120" y="1570130"/>
            <a:ext cx="2506980" cy="1701363"/>
          </a:xfrm>
          <a:prstGeom prst="rect">
            <a:avLst/>
          </a:prstGeom>
          <a:solidFill>
            <a:schemeClr val="bg2"/>
          </a:solidFill>
        </p:spPr>
        <p:txBody>
          <a:bodyPr wrap="square" rtlCol="0">
            <a:spAutoFit/>
          </a:bodyPr>
          <a:lstStyle/>
          <a:p>
            <a:pPr>
              <a:lnSpc>
                <a:spcPct val="150000"/>
              </a:lnSpc>
            </a:pPr>
            <a:r>
              <a:rPr lang="en-US" sz="2400" dirty="0">
                <a:effectLst/>
                <a:latin typeface="Archivo Black" panose="020B0604020202020204" charset="0"/>
                <a:ea typeface="Times New Roman" panose="02020603050405020304" pitchFamily="18" charset="0"/>
                <a:cs typeface="Times New Roman" panose="02020603050405020304" pitchFamily="18" charset="0"/>
              </a:rPr>
              <a:t>Geo- accumulation index</a:t>
            </a:r>
            <a:endParaRPr lang="en-US" sz="2400" dirty="0">
              <a:latin typeface="Archivo Black" panose="020B0604020202020204" charset="0"/>
            </a:endParaRPr>
          </a:p>
        </p:txBody>
      </p:sp>
    </p:spTree>
    <p:extLst>
      <p:ext uri="{BB962C8B-B14F-4D97-AF65-F5344CB8AC3E}">
        <p14:creationId xmlns:p14="http://schemas.microsoft.com/office/powerpoint/2010/main" val="3045238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3E679D13-A8F8-4D5B-5093-06E6539F847B}"/>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GB" sz="3000" dirty="0">
                <a:solidFill>
                  <a:sysClr val="windowText" lastClr="000000"/>
                </a:solidFill>
                <a:latin typeface="Archivo Black" panose="020B0604020202020204" charset="0"/>
              </a:rPr>
              <a:t>Pollution Index</a:t>
            </a:r>
            <a:endParaRPr lang="en-US" sz="3000" dirty="0">
              <a:solidFill>
                <a:sysClr val="windowText" lastClr="000000"/>
              </a:solidFill>
              <a:latin typeface="Archivo Black" panose="020B0604020202020204" charset="0"/>
            </a:endParaRPr>
          </a:p>
        </p:txBody>
      </p:sp>
      <p:pic>
        <p:nvPicPr>
          <p:cNvPr id="3" name="Picture 2">
            <a:extLst>
              <a:ext uri="{FF2B5EF4-FFF2-40B4-BE49-F238E27FC236}">
                <a16:creationId xmlns:a16="http://schemas.microsoft.com/office/drawing/2014/main" id="{FBFF0C99-277E-C0FB-EF4A-3D9B860F0B5C}"/>
              </a:ext>
            </a:extLst>
          </p:cNvPr>
          <p:cNvPicPr>
            <a:picLocks noChangeAspect="1"/>
          </p:cNvPicPr>
          <p:nvPr/>
        </p:nvPicPr>
        <p:blipFill>
          <a:blip r:embed="rId2"/>
          <a:stretch>
            <a:fillRect/>
          </a:stretch>
        </p:blipFill>
        <p:spPr>
          <a:xfrm>
            <a:off x="310895" y="1047750"/>
            <a:ext cx="8388521" cy="2853690"/>
          </a:xfrm>
          <a:prstGeom prst="rect">
            <a:avLst/>
          </a:prstGeom>
        </p:spPr>
      </p:pic>
    </p:spTree>
    <p:extLst>
      <p:ext uri="{BB962C8B-B14F-4D97-AF65-F5344CB8AC3E}">
        <p14:creationId xmlns:p14="http://schemas.microsoft.com/office/powerpoint/2010/main" val="3596710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8F285699-1EB5-78F8-A882-E950CF32988F}"/>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GB" sz="2400" dirty="0">
                <a:solidFill>
                  <a:sysClr val="windowText" lastClr="000000"/>
                </a:solidFill>
                <a:latin typeface="Archivo Black" panose="020B0604020202020204" charset="0"/>
              </a:rPr>
              <a:t>Single Factor and </a:t>
            </a:r>
            <a:r>
              <a:rPr lang="en-GB" sz="2400" dirty="0" err="1">
                <a:solidFill>
                  <a:sysClr val="windowText" lastClr="000000"/>
                </a:solidFill>
                <a:latin typeface="Archivo Black" panose="020B0604020202020204" charset="0"/>
              </a:rPr>
              <a:t>Nemerow</a:t>
            </a:r>
            <a:r>
              <a:rPr lang="en-GB" sz="2400" dirty="0">
                <a:solidFill>
                  <a:sysClr val="windowText" lastClr="000000"/>
                </a:solidFill>
                <a:latin typeface="Archivo Black" panose="020B0604020202020204" charset="0"/>
              </a:rPr>
              <a:t> Comprehensive Index</a:t>
            </a:r>
            <a:endParaRPr lang="en-US" sz="2400" dirty="0">
              <a:solidFill>
                <a:sysClr val="windowText" lastClr="000000"/>
              </a:solidFill>
              <a:latin typeface="Archivo Black" panose="020B0604020202020204" charset="0"/>
            </a:endParaRPr>
          </a:p>
        </p:txBody>
      </p:sp>
      <p:pic>
        <p:nvPicPr>
          <p:cNvPr id="3" name="Picture 2">
            <a:extLst>
              <a:ext uri="{FF2B5EF4-FFF2-40B4-BE49-F238E27FC236}">
                <a16:creationId xmlns:a16="http://schemas.microsoft.com/office/drawing/2014/main" id="{B718FAFD-EF96-62FB-7EAF-2E8D1472833C}"/>
              </a:ext>
            </a:extLst>
          </p:cNvPr>
          <p:cNvPicPr>
            <a:picLocks noChangeAspect="1"/>
          </p:cNvPicPr>
          <p:nvPr/>
        </p:nvPicPr>
        <p:blipFill rotWithShape="1">
          <a:blip r:embed="rId2"/>
          <a:srcRect r="9238" b="11098"/>
          <a:stretch/>
        </p:blipFill>
        <p:spPr>
          <a:xfrm>
            <a:off x="1510387" y="763524"/>
            <a:ext cx="6123225" cy="2703576"/>
          </a:xfrm>
          <a:prstGeom prst="rect">
            <a:avLst/>
          </a:prstGeom>
        </p:spPr>
      </p:pic>
      <p:graphicFrame>
        <p:nvGraphicFramePr>
          <p:cNvPr id="6" name="Table 5">
            <a:extLst>
              <a:ext uri="{FF2B5EF4-FFF2-40B4-BE49-F238E27FC236}">
                <a16:creationId xmlns:a16="http://schemas.microsoft.com/office/drawing/2014/main" id="{DA9AD80C-3B2E-C9AB-CA1A-1F0396A481C7}"/>
              </a:ext>
            </a:extLst>
          </p:cNvPr>
          <p:cNvGraphicFramePr>
            <a:graphicFrameLocks noGrp="1"/>
          </p:cNvGraphicFramePr>
          <p:nvPr>
            <p:extLst>
              <p:ext uri="{D42A27DB-BD31-4B8C-83A1-F6EECF244321}">
                <p14:modId xmlns:p14="http://schemas.microsoft.com/office/powerpoint/2010/main" val="292905339"/>
              </p:ext>
            </p:extLst>
          </p:nvPr>
        </p:nvGraphicFramePr>
        <p:xfrm>
          <a:off x="1453157" y="3723358"/>
          <a:ext cx="6585943" cy="1013460"/>
        </p:xfrm>
        <a:graphic>
          <a:graphicData uri="http://schemas.openxmlformats.org/drawingml/2006/table">
            <a:tbl>
              <a:tblPr firstRow="1" firstCol="1" bandRow="1"/>
              <a:tblGrid>
                <a:gridCol w="1165610">
                  <a:extLst>
                    <a:ext uri="{9D8B030D-6E8A-4147-A177-3AD203B41FA5}">
                      <a16:colId xmlns:a16="http://schemas.microsoft.com/office/drawing/2014/main" val="3302555974"/>
                    </a:ext>
                  </a:extLst>
                </a:gridCol>
                <a:gridCol w="749471">
                  <a:extLst>
                    <a:ext uri="{9D8B030D-6E8A-4147-A177-3AD203B41FA5}">
                      <a16:colId xmlns:a16="http://schemas.microsoft.com/office/drawing/2014/main" val="3444794588"/>
                    </a:ext>
                  </a:extLst>
                </a:gridCol>
                <a:gridCol w="668770">
                  <a:extLst>
                    <a:ext uri="{9D8B030D-6E8A-4147-A177-3AD203B41FA5}">
                      <a16:colId xmlns:a16="http://schemas.microsoft.com/office/drawing/2014/main" val="3446174610"/>
                    </a:ext>
                  </a:extLst>
                </a:gridCol>
                <a:gridCol w="749471">
                  <a:extLst>
                    <a:ext uri="{9D8B030D-6E8A-4147-A177-3AD203B41FA5}">
                      <a16:colId xmlns:a16="http://schemas.microsoft.com/office/drawing/2014/main" val="3967862163"/>
                    </a:ext>
                  </a:extLst>
                </a:gridCol>
                <a:gridCol w="521402">
                  <a:extLst>
                    <a:ext uri="{9D8B030D-6E8A-4147-A177-3AD203B41FA5}">
                      <a16:colId xmlns:a16="http://schemas.microsoft.com/office/drawing/2014/main" val="2758813349"/>
                    </a:ext>
                  </a:extLst>
                </a:gridCol>
                <a:gridCol w="727717">
                  <a:extLst>
                    <a:ext uri="{9D8B030D-6E8A-4147-A177-3AD203B41FA5}">
                      <a16:colId xmlns:a16="http://schemas.microsoft.com/office/drawing/2014/main" val="1454837462"/>
                    </a:ext>
                  </a:extLst>
                </a:gridCol>
                <a:gridCol w="552279">
                  <a:extLst>
                    <a:ext uri="{9D8B030D-6E8A-4147-A177-3AD203B41FA5}">
                      <a16:colId xmlns:a16="http://schemas.microsoft.com/office/drawing/2014/main" val="4268174308"/>
                    </a:ext>
                  </a:extLst>
                </a:gridCol>
                <a:gridCol w="782453">
                  <a:extLst>
                    <a:ext uri="{9D8B030D-6E8A-4147-A177-3AD203B41FA5}">
                      <a16:colId xmlns:a16="http://schemas.microsoft.com/office/drawing/2014/main" val="1762738515"/>
                    </a:ext>
                  </a:extLst>
                </a:gridCol>
                <a:gridCol w="668770">
                  <a:extLst>
                    <a:ext uri="{9D8B030D-6E8A-4147-A177-3AD203B41FA5}">
                      <a16:colId xmlns:a16="http://schemas.microsoft.com/office/drawing/2014/main" val="520634670"/>
                    </a:ext>
                  </a:extLst>
                </a:gridCol>
              </a:tblGrid>
              <a:tr h="428625">
                <a:tc>
                  <a:txBody>
                    <a:bodyPr/>
                    <a:lstStyle/>
                    <a:p>
                      <a:pPr marL="0" marR="0" algn="ctr">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Average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Safe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Warning Line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Light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Moderate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Serious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w="1270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884503887"/>
                  </a:ext>
                </a:extLst>
              </a:tr>
              <a:tr h="584835">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Nemerow Comprehensive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Index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FFFFF"/>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6.576672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7F7F7F"/>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1.45987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3.510403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107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107000"/>
                        </a:lnSpc>
                        <a:spcBef>
                          <a:spcPts val="0"/>
                        </a:spcBef>
                        <a:spcAft>
                          <a:spcPts val="0"/>
                        </a:spcAft>
                      </a:pP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107000"/>
                        </a:lnSpc>
                        <a:spcBef>
                          <a:spcPts val="0"/>
                        </a:spcBef>
                        <a:spcAft>
                          <a:spcPts val="0"/>
                        </a:spcAft>
                      </a:pPr>
                      <a:r>
                        <a:rPr lang="en-US" sz="1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889146055"/>
                  </a:ext>
                </a:extLst>
              </a:tr>
            </a:tbl>
          </a:graphicData>
        </a:graphic>
      </p:graphicFrame>
      <p:sp>
        <p:nvSpPr>
          <p:cNvPr id="7" name="TextBox 6">
            <a:extLst>
              <a:ext uri="{FF2B5EF4-FFF2-40B4-BE49-F238E27FC236}">
                <a16:creationId xmlns:a16="http://schemas.microsoft.com/office/drawing/2014/main" id="{A4CD9951-22E5-FC27-CBC4-F9C3B216CB66}"/>
              </a:ext>
            </a:extLst>
          </p:cNvPr>
          <p:cNvSpPr txBox="1"/>
          <p:nvPr/>
        </p:nvSpPr>
        <p:spPr>
          <a:xfrm rot="16200000">
            <a:off x="395600" y="1999523"/>
            <a:ext cx="1685300" cy="307777"/>
          </a:xfrm>
          <a:prstGeom prst="rect">
            <a:avLst/>
          </a:prstGeom>
          <a:noFill/>
        </p:spPr>
        <p:txBody>
          <a:bodyPr wrap="square" rtlCol="0">
            <a:spAutoFit/>
          </a:bodyPr>
          <a:lstStyle/>
          <a:p>
            <a:r>
              <a:rPr lang="en-GB" dirty="0"/>
              <a:t>Single factor Index</a:t>
            </a:r>
            <a:endParaRPr lang="en-US" dirty="0"/>
          </a:p>
        </p:txBody>
      </p:sp>
    </p:spTree>
    <p:extLst>
      <p:ext uri="{BB962C8B-B14F-4D97-AF65-F5344CB8AC3E}">
        <p14:creationId xmlns:p14="http://schemas.microsoft.com/office/powerpoint/2010/main" val="1129186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1781A235-08AB-CF1D-D95C-A02F6D0FF97B}"/>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GB" sz="2400" dirty="0">
                <a:solidFill>
                  <a:sysClr val="windowText" lastClr="000000"/>
                </a:solidFill>
                <a:latin typeface="Archivo Black" panose="020B0604020202020204" charset="0"/>
              </a:rPr>
              <a:t>Pollution Load Index</a:t>
            </a:r>
            <a:endParaRPr lang="en-US" sz="2400" dirty="0">
              <a:solidFill>
                <a:sysClr val="windowText" lastClr="000000"/>
              </a:solidFill>
              <a:latin typeface="Archivo Black" panose="020B0604020202020204" charset="0"/>
            </a:endParaRPr>
          </a:p>
        </p:txBody>
      </p:sp>
      <p:pic>
        <p:nvPicPr>
          <p:cNvPr id="4" name="Picture 3">
            <a:extLst>
              <a:ext uri="{FF2B5EF4-FFF2-40B4-BE49-F238E27FC236}">
                <a16:creationId xmlns:a16="http://schemas.microsoft.com/office/drawing/2014/main" id="{97F06945-0DB8-133F-2DAD-906AA9A68374}"/>
              </a:ext>
            </a:extLst>
          </p:cNvPr>
          <p:cNvPicPr>
            <a:picLocks noChangeAspect="1"/>
          </p:cNvPicPr>
          <p:nvPr/>
        </p:nvPicPr>
        <p:blipFill>
          <a:blip r:embed="rId2"/>
          <a:stretch>
            <a:fillRect/>
          </a:stretch>
        </p:blipFill>
        <p:spPr>
          <a:xfrm>
            <a:off x="243840" y="1328046"/>
            <a:ext cx="4571295" cy="2924854"/>
          </a:xfrm>
          <a:prstGeom prst="rect">
            <a:avLst/>
          </a:prstGeom>
        </p:spPr>
      </p:pic>
      <p:sp>
        <p:nvSpPr>
          <p:cNvPr id="5" name="TextBox 4">
            <a:extLst>
              <a:ext uri="{FF2B5EF4-FFF2-40B4-BE49-F238E27FC236}">
                <a16:creationId xmlns:a16="http://schemas.microsoft.com/office/drawing/2014/main" id="{CDD12477-D301-9BEF-9705-D089B738A5AE}"/>
              </a:ext>
            </a:extLst>
          </p:cNvPr>
          <p:cNvSpPr txBox="1"/>
          <p:nvPr/>
        </p:nvSpPr>
        <p:spPr>
          <a:xfrm>
            <a:off x="6461760" y="1463040"/>
            <a:ext cx="2354580" cy="1077218"/>
          </a:xfrm>
          <a:prstGeom prst="rect">
            <a:avLst/>
          </a:prstGeom>
          <a:solidFill>
            <a:schemeClr val="bg1">
              <a:lumMod val="50000"/>
            </a:schemeClr>
          </a:solidFill>
        </p:spPr>
        <p:txBody>
          <a:bodyPr wrap="square" rtlCol="0">
            <a:spAutoFit/>
          </a:bodyPr>
          <a:lstStyle/>
          <a:p>
            <a:r>
              <a:rPr lang="en-GB" sz="1600" b="1" dirty="0">
                <a:solidFill>
                  <a:schemeClr val="tx2"/>
                </a:solidFill>
              </a:rPr>
              <a:t>Extremely High Polluted</a:t>
            </a:r>
          </a:p>
          <a:p>
            <a:br>
              <a:rPr lang="en-GB" sz="1600" b="1" dirty="0">
                <a:solidFill>
                  <a:schemeClr val="tx2"/>
                </a:solidFill>
              </a:rPr>
            </a:br>
            <a:r>
              <a:rPr lang="en-GB" sz="1600" b="1" dirty="0">
                <a:solidFill>
                  <a:schemeClr val="tx2"/>
                </a:solidFill>
              </a:rPr>
              <a:t>PLI &gt;16</a:t>
            </a:r>
            <a:endParaRPr lang="en-US" sz="1600" b="1" dirty="0">
              <a:solidFill>
                <a:schemeClr val="tx2"/>
              </a:solidFill>
            </a:endParaRPr>
          </a:p>
        </p:txBody>
      </p:sp>
      <p:graphicFrame>
        <p:nvGraphicFramePr>
          <p:cNvPr id="6" name="Table 6">
            <a:extLst>
              <a:ext uri="{FF2B5EF4-FFF2-40B4-BE49-F238E27FC236}">
                <a16:creationId xmlns:a16="http://schemas.microsoft.com/office/drawing/2014/main" id="{5F8AE6F4-F953-BBAB-5112-B0F62FE52020}"/>
              </a:ext>
            </a:extLst>
          </p:cNvPr>
          <p:cNvGraphicFramePr>
            <a:graphicFrameLocks noGrp="1"/>
          </p:cNvGraphicFramePr>
          <p:nvPr>
            <p:extLst>
              <p:ext uri="{D42A27DB-BD31-4B8C-83A1-F6EECF244321}">
                <p14:modId xmlns:p14="http://schemas.microsoft.com/office/powerpoint/2010/main" val="2798018171"/>
              </p:ext>
            </p:extLst>
          </p:nvPr>
        </p:nvGraphicFramePr>
        <p:xfrm>
          <a:off x="4921815" y="2959358"/>
          <a:ext cx="4100264" cy="1198836"/>
        </p:xfrm>
        <a:graphic>
          <a:graphicData uri="http://schemas.openxmlformats.org/drawingml/2006/table">
            <a:tbl>
              <a:tblPr firstRow="1" bandRow="1">
                <a:tableStyleId>{6F25BDD3-01C8-496E-880D-718A0AF92533}</a:tableStyleId>
              </a:tblPr>
              <a:tblGrid>
                <a:gridCol w="1025066">
                  <a:extLst>
                    <a:ext uri="{9D8B030D-6E8A-4147-A177-3AD203B41FA5}">
                      <a16:colId xmlns:a16="http://schemas.microsoft.com/office/drawing/2014/main" val="2250944908"/>
                    </a:ext>
                  </a:extLst>
                </a:gridCol>
                <a:gridCol w="1025066">
                  <a:extLst>
                    <a:ext uri="{9D8B030D-6E8A-4147-A177-3AD203B41FA5}">
                      <a16:colId xmlns:a16="http://schemas.microsoft.com/office/drawing/2014/main" val="1928514593"/>
                    </a:ext>
                  </a:extLst>
                </a:gridCol>
                <a:gridCol w="1025066">
                  <a:extLst>
                    <a:ext uri="{9D8B030D-6E8A-4147-A177-3AD203B41FA5}">
                      <a16:colId xmlns:a16="http://schemas.microsoft.com/office/drawing/2014/main" val="396063767"/>
                    </a:ext>
                  </a:extLst>
                </a:gridCol>
                <a:gridCol w="1025066">
                  <a:extLst>
                    <a:ext uri="{9D8B030D-6E8A-4147-A177-3AD203B41FA5}">
                      <a16:colId xmlns:a16="http://schemas.microsoft.com/office/drawing/2014/main" val="2391448770"/>
                    </a:ext>
                  </a:extLst>
                </a:gridCol>
              </a:tblGrid>
              <a:tr h="729024">
                <a:tc>
                  <a:txBody>
                    <a:bodyPr/>
                    <a:lstStyle/>
                    <a:p>
                      <a:r>
                        <a:rPr lang="en-GB" dirty="0"/>
                        <a:t>No Pollution</a:t>
                      </a:r>
                      <a:endParaRPr lang="en-US" dirty="0"/>
                    </a:p>
                  </a:txBody>
                  <a:tcPr/>
                </a:tc>
                <a:tc>
                  <a:txBody>
                    <a:bodyPr/>
                    <a:lstStyle/>
                    <a:p>
                      <a:r>
                        <a:rPr lang="en-GB" dirty="0"/>
                        <a:t>Moderate Pollution</a:t>
                      </a:r>
                      <a:endParaRPr lang="en-US" dirty="0"/>
                    </a:p>
                  </a:txBody>
                  <a:tcPr/>
                </a:tc>
                <a:tc>
                  <a:txBody>
                    <a:bodyPr/>
                    <a:lstStyle/>
                    <a:p>
                      <a:r>
                        <a:rPr lang="en-GB" dirty="0"/>
                        <a:t>High and very Pollution</a:t>
                      </a:r>
                      <a:endParaRPr lang="en-US" dirty="0"/>
                    </a:p>
                  </a:txBody>
                  <a:tcPr/>
                </a:tc>
                <a:tc>
                  <a:txBody>
                    <a:bodyPr/>
                    <a:lstStyle/>
                    <a:p>
                      <a:r>
                        <a:rPr lang="en-GB" dirty="0"/>
                        <a:t>Extremely high Polluted</a:t>
                      </a:r>
                      <a:endParaRPr lang="en-US" dirty="0"/>
                    </a:p>
                  </a:txBody>
                  <a:tcPr/>
                </a:tc>
                <a:extLst>
                  <a:ext uri="{0D108BD9-81ED-4DB2-BD59-A6C34878D82A}">
                    <a16:rowId xmlns:a16="http://schemas.microsoft.com/office/drawing/2014/main" val="3931844018"/>
                  </a:ext>
                </a:extLst>
              </a:tr>
              <a:tr h="467316">
                <a:tc>
                  <a:txBody>
                    <a:bodyPr/>
                    <a:lstStyle/>
                    <a:p>
                      <a:r>
                        <a:rPr lang="en-GB" dirty="0"/>
                        <a:t>5</a:t>
                      </a:r>
                      <a:endParaRPr lang="en-US" dirty="0"/>
                    </a:p>
                  </a:txBody>
                  <a:tcPr/>
                </a:tc>
                <a:tc>
                  <a:txBody>
                    <a:bodyPr/>
                    <a:lstStyle/>
                    <a:p>
                      <a:r>
                        <a:rPr lang="en-GB" dirty="0"/>
                        <a:t>0</a:t>
                      </a:r>
                      <a:endParaRPr lang="en-US" dirty="0"/>
                    </a:p>
                  </a:txBody>
                  <a:tcPr/>
                </a:tc>
                <a:tc>
                  <a:txBody>
                    <a:bodyPr/>
                    <a:lstStyle/>
                    <a:p>
                      <a:r>
                        <a:rPr lang="en-GB" dirty="0"/>
                        <a:t>10</a:t>
                      </a:r>
                      <a:endParaRPr lang="en-US" dirty="0"/>
                    </a:p>
                  </a:txBody>
                  <a:tcPr/>
                </a:tc>
                <a:tc>
                  <a:txBody>
                    <a:bodyPr/>
                    <a:lstStyle/>
                    <a:p>
                      <a:r>
                        <a:rPr lang="en-GB" dirty="0"/>
                        <a:t>7</a:t>
                      </a:r>
                      <a:endParaRPr lang="en-US" dirty="0"/>
                    </a:p>
                  </a:txBody>
                  <a:tcPr/>
                </a:tc>
                <a:extLst>
                  <a:ext uri="{0D108BD9-81ED-4DB2-BD59-A6C34878D82A}">
                    <a16:rowId xmlns:a16="http://schemas.microsoft.com/office/drawing/2014/main" val="2079672288"/>
                  </a:ext>
                </a:extLst>
              </a:tr>
            </a:tbl>
          </a:graphicData>
        </a:graphic>
      </p:graphicFrame>
    </p:spTree>
    <p:extLst>
      <p:ext uri="{BB962C8B-B14F-4D97-AF65-F5344CB8AC3E}">
        <p14:creationId xmlns:p14="http://schemas.microsoft.com/office/powerpoint/2010/main" val="2466611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36">
            <a:extLst>
              <a:ext uri="{FF2B5EF4-FFF2-40B4-BE49-F238E27FC236}">
                <a16:creationId xmlns:a16="http://schemas.microsoft.com/office/drawing/2014/main" id="{C622986F-C735-8B8F-894A-DB6B0000DADA}"/>
              </a:ext>
            </a:extLst>
          </p:cNvPr>
          <p:cNvSpPr txBox="1">
            <a:spLocks/>
          </p:cNvSpPr>
          <p:nvPr/>
        </p:nvSpPr>
        <p:spPr>
          <a:xfrm>
            <a:off x="0" y="88651"/>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GB" sz="2400" dirty="0">
                <a:solidFill>
                  <a:sysClr val="windowText" lastClr="000000"/>
                </a:solidFill>
                <a:latin typeface="Archivo Black" panose="020B0604020202020204" charset="0"/>
              </a:rPr>
              <a:t>Conclusion</a:t>
            </a:r>
            <a:endParaRPr lang="en-US" sz="2400" dirty="0">
              <a:solidFill>
                <a:sysClr val="windowText" lastClr="000000"/>
              </a:solidFill>
              <a:latin typeface="Archivo Black" panose="020B0604020202020204" charset="0"/>
            </a:endParaRPr>
          </a:p>
        </p:txBody>
      </p:sp>
      <p:sp>
        <p:nvSpPr>
          <p:cNvPr id="3" name="TextBox 2">
            <a:extLst>
              <a:ext uri="{FF2B5EF4-FFF2-40B4-BE49-F238E27FC236}">
                <a16:creationId xmlns:a16="http://schemas.microsoft.com/office/drawing/2014/main" id="{ED10C85D-C83B-3A0D-E8DB-D1D885C86132}"/>
              </a:ext>
            </a:extLst>
          </p:cNvPr>
          <p:cNvSpPr txBox="1"/>
          <p:nvPr/>
        </p:nvSpPr>
        <p:spPr>
          <a:xfrm>
            <a:off x="396240" y="868680"/>
            <a:ext cx="8351520" cy="3631763"/>
          </a:xfrm>
          <a:prstGeom prst="rect">
            <a:avLst/>
          </a:prstGeom>
          <a:noFill/>
        </p:spPr>
        <p:txBody>
          <a:bodyPr wrap="square" rtlCol="0">
            <a:spAutoFit/>
          </a:bodyPr>
          <a:lstStyle/>
          <a:p>
            <a:pPr marR="0" algn="just">
              <a:lnSpc>
                <a:spcPct val="15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From the Study, the main conclusion is that can be as follows: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soil samples showed a high concentration of heavy minerals. This phenomenon indicates that soil degradation.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Except Pb, Cu, Ni and Fe other heavy mineral value is in permissible limit. So the soil is recovering as there was agriculture around the blowout area or the flood help to dilute the concentration.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Here is an assumption that if the soil were collected before the flood, then it be a higher value for Pb, Cu, Ni and Fe.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3535936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8B0E0C-A0AF-5049-29E4-BE80B668F4B7}"/>
              </a:ext>
            </a:extLst>
          </p:cNvPr>
          <p:cNvSpPr/>
          <p:nvPr/>
        </p:nvSpPr>
        <p:spPr>
          <a:xfrm>
            <a:off x="5593080" y="0"/>
            <a:ext cx="355092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87;p33">
            <a:extLst>
              <a:ext uri="{FF2B5EF4-FFF2-40B4-BE49-F238E27FC236}">
                <a16:creationId xmlns:a16="http://schemas.microsoft.com/office/drawing/2014/main" id="{DEBD026C-C76F-7AE7-BBE5-6B0B768128E3}"/>
              </a:ext>
            </a:extLst>
          </p:cNvPr>
          <p:cNvSpPr txBox="1">
            <a:spLocks/>
          </p:cNvSpPr>
          <p:nvPr/>
        </p:nvSpPr>
        <p:spPr>
          <a:xfrm>
            <a:off x="6201756" y="854366"/>
            <a:ext cx="1898303" cy="3178100"/>
          </a:xfrm>
          <a:prstGeom prst="rect">
            <a:avLst/>
          </a:prstGeom>
          <a:solidFill>
            <a:srgbClr val="FFC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Archivo Black"/>
              <a:buNone/>
              <a:defRPr sz="4000" b="0"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5200"/>
              <a:buFont typeface="DM Sans"/>
              <a:buNone/>
              <a:defRPr sz="5200" b="1" i="0" u="none" strike="noStrike" cap="none">
                <a:solidFill>
                  <a:schemeClr val="dk1"/>
                </a:solidFill>
                <a:latin typeface="DM Sans"/>
                <a:ea typeface="DM Sans"/>
                <a:cs typeface="DM Sans"/>
                <a:sym typeface="DM Sans"/>
              </a:defRPr>
            </a:lvl9pPr>
          </a:lstStyle>
          <a:p>
            <a:r>
              <a:rPr lang="en-GB" sz="3200" b="1" dirty="0">
                <a:latin typeface="Times New Roman" panose="02020603050405020304" pitchFamily="18" charset="0"/>
                <a:cs typeface="Times New Roman" panose="02020603050405020304" pitchFamily="18" charset="0"/>
              </a:rPr>
              <a:t>Objective of   </a:t>
            </a:r>
          </a:p>
          <a:p>
            <a:r>
              <a:rPr lang="en-GB" sz="3200" b="1" dirty="0">
                <a:latin typeface="Times New Roman" panose="02020603050405020304" pitchFamily="18" charset="0"/>
                <a:cs typeface="Times New Roman" panose="02020603050405020304" pitchFamily="18" charset="0"/>
              </a:rPr>
              <a:t>the </a:t>
            </a:r>
          </a:p>
          <a:p>
            <a:r>
              <a:rPr lang="en-GB" sz="3200" b="1" dirty="0">
                <a:latin typeface="Times New Roman" panose="02020603050405020304" pitchFamily="18" charset="0"/>
                <a:cs typeface="Times New Roman" panose="02020603050405020304" pitchFamily="18" charset="0"/>
              </a:rPr>
              <a:t>Study</a:t>
            </a:r>
          </a:p>
        </p:txBody>
      </p:sp>
      <p:sp>
        <p:nvSpPr>
          <p:cNvPr id="6" name="TextBox 5">
            <a:extLst>
              <a:ext uri="{FF2B5EF4-FFF2-40B4-BE49-F238E27FC236}">
                <a16:creationId xmlns:a16="http://schemas.microsoft.com/office/drawing/2014/main" id="{558B65FE-99DF-5EDA-9891-A17646D84D75}"/>
              </a:ext>
            </a:extLst>
          </p:cNvPr>
          <p:cNvSpPr txBox="1"/>
          <p:nvPr/>
        </p:nvSpPr>
        <p:spPr>
          <a:xfrm>
            <a:off x="411293" y="516379"/>
            <a:ext cx="4968427" cy="4110741"/>
          </a:xfrm>
          <a:prstGeom prst="rect">
            <a:avLst/>
          </a:prstGeom>
          <a:noFill/>
        </p:spPr>
        <p:txBody>
          <a:bodyPr wrap="square" rtlCol="0">
            <a:spAutoFit/>
          </a:bodyPr>
          <a:lstStyle/>
          <a:p>
            <a:pPr marL="342900" marR="0" lvl="0" indent="-342900">
              <a:lnSpc>
                <a:spcPct val="150000"/>
              </a:lnSpc>
              <a:spcBef>
                <a:spcPts val="0"/>
              </a:spcBef>
              <a:spcAft>
                <a:spcPts val="0"/>
              </a:spcAft>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determine the common chemical parameter of soil and interpret their concentrations. </a:t>
            </a:r>
          </a:p>
          <a:p>
            <a:pPr marL="342900" marR="0" lvl="0" indent="-342900">
              <a:lnSpc>
                <a:spcPct val="150000"/>
              </a:lnSpc>
              <a:spcBef>
                <a:spcPts val="0"/>
              </a:spcBef>
              <a:spcAft>
                <a:spcPts val="0"/>
              </a:spcAft>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evaluate the quality &amp; contamination level of the soil </a:t>
            </a:r>
          </a:p>
          <a:p>
            <a:pPr marL="342900" marR="0" lvl="0" indent="-342900">
              <a:lnSpc>
                <a:spcPct val="150000"/>
              </a:lnSpc>
              <a:spcBef>
                <a:spcPts val="0"/>
              </a:spcBef>
              <a:spcAft>
                <a:spcPts val="0"/>
              </a:spcAft>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assess the heavy metal concentration around the study area.</a:t>
            </a:r>
          </a:p>
          <a:p>
            <a:pPr marL="342900" marR="0" lvl="0" indent="-342900">
              <a:lnSpc>
                <a:spcPct val="150000"/>
              </a:lnSpc>
              <a:spcBef>
                <a:spcPts val="0"/>
              </a:spcBef>
              <a:spcAft>
                <a:spcPts val="0"/>
              </a:spcAft>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calculate different heavy metal pollution indices values for assessing the heavy metal pollution in the blowout region</a:t>
            </a:r>
          </a:p>
          <a:p>
            <a:pPr marL="342900" marR="0" lvl="0" indent="-342900">
              <a:lnSpc>
                <a:spcPct val="150000"/>
              </a:lnSpc>
              <a:spcBef>
                <a:spcPts val="0"/>
              </a:spcBef>
              <a:spcAft>
                <a:spcPts val="800"/>
              </a:spcAft>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To find out the contamination source and possible impact of the blowout</a:t>
            </a:r>
          </a:p>
        </p:txBody>
      </p:sp>
    </p:spTree>
    <p:extLst>
      <p:ext uri="{BB962C8B-B14F-4D97-AF65-F5344CB8AC3E}">
        <p14:creationId xmlns:p14="http://schemas.microsoft.com/office/powerpoint/2010/main" val="26821743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left)">
                                      <p:cBhvr>
                                        <p:cTn id="18" dur="500"/>
                                        <p:tgtEl>
                                          <p:spTgt spid="6">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wipe(left)">
                                      <p:cBhvr>
                                        <p:cTn id="21" dur="500"/>
                                        <p:tgtEl>
                                          <p:spTgt spid="6">
                                            <p:txEl>
                                              <p:pRg st="3" end="3"/>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wipe(left)">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525724" y="113569"/>
            <a:ext cx="8092500" cy="483371"/>
          </a:xfrm>
          <a:prstGeom prst="rect">
            <a:avLst/>
          </a:prstGeom>
          <a:solidFill>
            <a:schemeClr val="bg2"/>
          </a:solidFill>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highlight>
                  <a:srgbClr val="F8BF2D"/>
                </a:highlight>
              </a:rPr>
              <a:t>Methodology</a:t>
            </a:r>
            <a:endParaRPr sz="2500" dirty="0">
              <a:highlight>
                <a:srgbClr val="F8BF2D"/>
              </a:highlight>
            </a:endParaRPr>
          </a:p>
        </p:txBody>
      </p:sp>
      <p:grpSp>
        <p:nvGrpSpPr>
          <p:cNvPr id="42" name="Group 41">
            <a:extLst>
              <a:ext uri="{FF2B5EF4-FFF2-40B4-BE49-F238E27FC236}">
                <a16:creationId xmlns:a16="http://schemas.microsoft.com/office/drawing/2014/main" id="{598FCA84-977F-F73B-CFE7-FF650022079F}"/>
              </a:ext>
            </a:extLst>
          </p:cNvPr>
          <p:cNvGrpSpPr/>
          <p:nvPr/>
        </p:nvGrpSpPr>
        <p:grpSpPr>
          <a:xfrm>
            <a:off x="845299" y="604139"/>
            <a:ext cx="7604790" cy="696881"/>
            <a:chOff x="884003" y="582736"/>
            <a:chExt cx="7604790" cy="696881"/>
          </a:xfrm>
          <a:solidFill>
            <a:schemeClr val="tx2"/>
          </a:solidFill>
        </p:grpSpPr>
        <p:sp>
          <p:nvSpPr>
            <p:cNvPr id="4" name="Arrow: Down 3">
              <a:extLst>
                <a:ext uri="{FF2B5EF4-FFF2-40B4-BE49-F238E27FC236}">
                  <a16:creationId xmlns:a16="http://schemas.microsoft.com/office/drawing/2014/main" id="{90405697-D574-5900-EFCF-42E6DC028937}"/>
                </a:ext>
              </a:extLst>
            </p:cNvPr>
            <p:cNvSpPr/>
            <p:nvPr/>
          </p:nvSpPr>
          <p:spPr>
            <a:xfrm>
              <a:off x="4542212" y="582736"/>
              <a:ext cx="289931" cy="337731"/>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7FDBB3A-9247-D277-7075-3080A169DF44}"/>
                </a:ext>
              </a:extLst>
            </p:cNvPr>
            <p:cNvSpPr/>
            <p:nvPr/>
          </p:nvSpPr>
          <p:spPr>
            <a:xfrm>
              <a:off x="955211" y="908018"/>
              <a:ext cx="7463882" cy="1115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7DFC3DF0-5BAD-8D5B-2D48-9F8902F42609}"/>
                </a:ext>
              </a:extLst>
            </p:cNvPr>
            <p:cNvSpPr/>
            <p:nvPr/>
          </p:nvSpPr>
          <p:spPr>
            <a:xfrm>
              <a:off x="884003" y="915449"/>
              <a:ext cx="249095" cy="34940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Down 6">
              <a:extLst>
                <a:ext uri="{FF2B5EF4-FFF2-40B4-BE49-F238E27FC236}">
                  <a16:creationId xmlns:a16="http://schemas.microsoft.com/office/drawing/2014/main" id="{18057097-87D8-B6DC-BE04-556FB04C109B}"/>
                </a:ext>
              </a:extLst>
            </p:cNvPr>
            <p:cNvSpPr/>
            <p:nvPr/>
          </p:nvSpPr>
          <p:spPr>
            <a:xfrm>
              <a:off x="8239698" y="930212"/>
              <a:ext cx="249095" cy="349405"/>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Google Shape;193;p34">
            <a:extLst>
              <a:ext uri="{FF2B5EF4-FFF2-40B4-BE49-F238E27FC236}">
                <a16:creationId xmlns:a16="http://schemas.microsoft.com/office/drawing/2014/main" id="{B2AA9C5C-E003-9818-89E8-8C6260FFC37C}"/>
              </a:ext>
            </a:extLst>
          </p:cNvPr>
          <p:cNvSpPr txBox="1">
            <a:spLocks/>
          </p:cNvSpPr>
          <p:nvPr/>
        </p:nvSpPr>
        <p:spPr>
          <a:xfrm>
            <a:off x="161288" y="1236743"/>
            <a:ext cx="1790011" cy="349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1600" dirty="0">
                <a:solidFill>
                  <a:schemeClr val="bg2"/>
                </a:solidFill>
                <a:latin typeface="Times New Roman" panose="02020603050405020304" pitchFamily="18" charset="0"/>
                <a:cs typeface="Times New Roman" panose="02020603050405020304" pitchFamily="18" charset="0"/>
              </a:rPr>
              <a:t>Sample Collection</a:t>
            </a:r>
          </a:p>
        </p:txBody>
      </p:sp>
      <p:sp>
        <p:nvSpPr>
          <p:cNvPr id="9" name="Google Shape;193;p34">
            <a:extLst>
              <a:ext uri="{FF2B5EF4-FFF2-40B4-BE49-F238E27FC236}">
                <a16:creationId xmlns:a16="http://schemas.microsoft.com/office/drawing/2014/main" id="{8FF4B352-C553-9B4E-26D1-72DF4E7383CF}"/>
              </a:ext>
            </a:extLst>
          </p:cNvPr>
          <p:cNvSpPr txBox="1">
            <a:spLocks/>
          </p:cNvSpPr>
          <p:nvPr/>
        </p:nvSpPr>
        <p:spPr>
          <a:xfrm>
            <a:off x="7699625" y="1249183"/>
            <a:ext cx="1031729" cy="349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1600" dirty="0">
                <a:solidFill>
                  <a:schemeClr val="bg2"/>
                </a:solidFill>
                <a:latin typeface="Times New Roman" panose="02020603050405020304" pitchFamily="18" charset="0"/>
                <a:cs typeface="Times New Roman" panose="02020603050405020304" pitchFamily="18" charset="0"/>
              </a:rPr>
              <a:t>Analysis</a:t>
            </a:r>
          </a:p>
        </p:txBody>
      </p:sp>
      <p:grpSp>
        <p:nvGrpSpPr>
          <p:cNvPr id="43" name="Group 42">
            <a:extLst>
              <a:ext uri="{FF2B5EF4-FFF2-40B4-BE49-F238E27FC236}">
                <a16:creationId xmlns:a16="http://schemas.microsoft.com/office/drawing/2014/main" id="{8718647A-599E-291F-9B6C-04148584990E}"/>
              </a:ext>
            </a:extLst>
          </p:cNvPr>
          <p:cNvGrpSpPr/>
          <p:nvPr/>
        </p:nvGrpSpPr>
        <p:grpSpPr>
          <a:xfrm>
            <a:off x="4082040" y="1648256"/>
            <a:ext cx="4368049" cy="605165"/>
            <a:chOff x="3796275" y="1661862"/>
            <a:chExt cx="4368049" cy="605165"/>
          </a:xfrm>
          <a:solidFill>
            <a:schemeClr val="tx2"/>
          </a:solidFill>
        </p:grpSpPr>
        <p:sp>
          <p:nvSpPr>
            <p:cNvPr id="10" name="Rectangle 9">
              <a:extLst>
                <a:ext uri="{FF2B5EF4-FFF2-40B4-BE49-F238E27FC236}">
                  <a16:creationId xmlns:a16="http://schemas.microsoft.com/office/drawing/2014/main" id="{33172034-60C4-FE65-5112-86F2BABAF449}"/>
                </a:ext>
              </a:extLst>
            </p:cNvPr>
            <p:cNvSpPr/>
            <p:nvPr/>
          </p:nvSpPr>
          <p:spPr>
            <a:xfrm>
              <a:off x="3863925" y="1956570"/>
              <a:ext cx="4239243" cy="11765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FEE1A21-38EF-2B02-EAC8-FAB5B6DFD333}"/>
                </a:ext>
              </a:extLst>
            </p:cNvPr>
            <p:cNvSpPr/>
            <p:nvPr/>
          </p:nvSpPr>
          <p:spPr>
            <a:xfrm>
              <a:off x="7643274" y="1661862"/>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E4611CB-67D0-88E7-D050-C3A46C2B4C0C}"/>
                </a:ext>
              </a:extLst>
            </p:cNvPr>
            <p:cNvSpPr/>
            <p:nvPr/>
          </p:nvSpPr>
          <p:spPr>
            <a:xfrm>
              <a:off x="7915229" y="1970724"/>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a:extLst>
                <a:ext uri="{FF2B5EF4-FFF2-40B4-BE49-F238E27FC236}">
                  <a16:creationId xmlns:a16="http://schemas.microsoft.com/office/drawing/2014/main" id="{2799CEE3-DDDB-5F38-E9BD-49A4E5EBF020}"/>
                </a:ext>
              </a:extLst>
            </p:cNvPr>
            <p:cNvSpPr/>
            <p:nvPr/>
          </p:nvSpPr>
          <p:spPr>
            <a:xfrm>
              <a:off x="3796275" y="1970724"/>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Google Shape;193;p34">
            <a:extLst>
              <a:ext uri="{FF2B5EF4-FFF2-40B4-BE49-F238E27FC236}">
                <a16:creationId xmlns:a16="http://schemas.microsoft.com/office/drawing/2014/main" id="{F07560C2-E23A-26B6-BA11-A466E9EC8126}"/>
              </a:ext>
            </a:extLst>
          </p:cNvPr>
          <p:cNvSpPr txBox="1">
            <a:spLocks/>
          </p:cNvSpPr>
          <p:nvPr/>
        </p:nvSpPr>
        <p:spPr>
          <a:xfrm>
            <a:off x="3172021" y="2276281"/>
            <a:ext cx="1881915" cy="349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1600" dirty="0">
                <a:solidFill>
                  <a:schemeClr val="bg2"/>
                </a:solidFill>
                <a:latin typeface="Times New Roman" panose="02020603050405020304" pitchFamily="18" charset="0"/>
                <a:cs typeface="Times New Roman" panose="02020603050405020304" pitchFamily="18" charset="0"/>
              </a:rPr>
              <a:t>Chemical Analysis</a:t>
            </a:r>
          </a:p>
        </p:txBody>
      </p:sp>
      <p:sp>
        <p:nvSpPr>
          <p:cNvPr id="15" name="Google Shape;193;p34">
            <a:extLst>
              <a:ext uri="{FF2B5EF4-FFF2-40B4-BE49-F238E27FC236}">
                <a16:creationId xmlns:a16="http://schemas.microsoft.com/office/drawing/2014/main" id="{8A0A8A28-9900-3FF2-F06C-F2B35CB9E37D}"/>
              </a:ext>
            </a:extLst>
          </p:cNvPr>
          <p:cNvSpPr txBox="1">
            <a:spLocks/>
          </p:cNvSpPr>
          <p:nvPr/>
        </p:nvSpPr>
        <p:spPr>
          <a:xfrm>
            <a:off x="6842427" y="2284620"/>
            <a:ext cx="1881915" cy="349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1600" dirty="0">
                <a:solidFill>
                  <a:schemeClr val="bg2"/>
                </a:solidFill>
                <a:latin typeface="Times New Roman" panose="02020603050405020304" pitchFamily="18" charset="0"/>
                <a:cs typeface="Times New Roman" panose="02020603050405020304" pitchFamily="18" charset="0"/>
              </a:rPr>
              <a:t>Statistical Analysis</a:t>
            </a:r>
          </a:p>
        </p:txBody>
      </p:sp>
      <p:sp>
        <p:nvSpPr>
          <p:cNvPr id="17" name="Google Shape;193;p34">
            <a:extLst>
              <a:ext uri="{FF2B5EF4-FFF2-40B4-BE49-F238E27FC236}">
                <a16:creationId xmlns:a16="http://schemas.microsoft.com/office/drawing/2014/main" id="{82010AA6-424A-5F09-3D45-408DFF19D2DB}"/>
              </a:ext>
            </a:extLst>
          </p:cNvPr>
          <p:cNvSpPr txBox="1">
            <a:spLocks/>
          </p:cNvSpPr>
          <p:nvPr/>
        </p:nvSpPr>
        <p:spPr>
          <a:xfrm>
            <a:off x="2170641" y="3201854"/>
            <a:ext cx="1881915" cy="349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1600" dirty="0">
                <a:solidFill>
                  <a:schemeClr val="bg2"/>
                </a:solidFill>
                <a:latin typeface="Times New Roman" panose="02020603050405020304" pitchFamily="18" charset="0"/>
                <a:cs typeface="Times New Roman" panose="02020603050405020304" pitchFamily="18" charset="0"/>
              </a:rPr>
              <a:t>General Analysis</a:t>
            </a:r>
          </a:p>
        </p:txBody>
      </p:sp>
      <p:sp>
        <p:nvSpPr>
          <p:cNvPr id="19" name="Google Shape;193;p34">
            <a:extLst>
              <a:ext uri="{FF2B5EF4-FFF2-40B4-BE49-F238E27FC236}">
                <a16:creationId xmlns:a16="http://schemas.microsoft.com/office/drawing/2014/main" id="{21C58A7E-E664-5786-C7AA-A256155E19EF}"/>
              </a:ext>
            </a:extLst>
          </p:cNvPr>
          <p:cNvSpPr txBox="1">
            <a:spLocks/>
          </p:cNvSpPr>
          <p:nvPr/>
        </p:nvSpPr>
        <p:spPr>
          <a:xfrm>
            <a:off x="4314770" y="3216597"/>
            <a:ext cx="2534669" cy="349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1600" dirty="0">
                <a:solidFill>
                  <a:schemeClr val="bg2"/>
                </a:solidFill>
                <a:latin typeface="Times New Roman" panose="02020603050405020304" pitchFamily="18" charset="0"/>
                <a:cs typeface="Times New Roman" panose="02020603050405020304" pitchFamily="18" charset="0"/>
              </a:rPr>
              <a:t>Spatial interpolation map</a:t>
            </a:r>
          </a:p>
        </p:txBody>
      </p:sp>
      <p:sp>
        <p:nvSpPr>
          <p:cNvPr id="20" name="Google Shape;193;p34">
            <a:extLst>
              <a:ext uri="{FF2B5EF4-FFF2-40B4-BE49-F238E27FC236}">
                <a16:creationId xmlns:a16="http://schemas.microsoft.com/office/drawing/2014/main" id="{B3251F9A-832D-A580-DAF7-99B9960BC12A}"/>
              </a:ext>
            </a:extLst>
          </p:cNvPr>
          <p:cNvSpPr txBox="1">
            <a:spLocks/>
          </p:cNvSpPr>
          <p:nvPr/>
        </p:nvSpPr>
        <p:spPr>
          <a:xfrm>
            <a:off x="7038349" y="3216597"/>
            <a:ext cx="1825740" cy="349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1600" dirty="0">
                <a:solidFill>
                  <a:schemeClr val="bg2"/>
                </a:solidFill>
                <a:latin typeface="Times New Roman" panose="02020603050405020304" pitchFamily="18" charset="0"/>
                <a:cs typeface="Times New Roman" panose="02020603050405020304" pitchFamily="18" charset="0"/>
              </a:rPr>
              <a:t>Soil quality indices</a:t>
            </a:r>
          </a:p>
        </p:txBody>
      </p:sp>
      <p:grpSp>
        <p:nvGrpSpPr>
          <p:cNvPr id="44" name="Group 43">
            <a:extLst>
              <a:ext uri="{FF2B5EF4-FFF2-40B4-BE49-F238E27FC236}">
                <a16:creationId xmlns:a16="http://schemas.microsoft.com/office/drawing/2014/main" id="{5733F762-BE84-61B6-B7A4-829E1DA24240}"/>
              </a:ext>
            </a:extLst>
          </p:cNvPr>
          <p:cNvGrpSpPr/>
          <p:nvPr/>
        </p:nvGrpSpPr>
        <p:grpSpPr>
          <a:xfrm>
            <a:off x="2875356" y="2651387"/>
            <a:ext cx="5287563" cy="606627"/>
            <a:chOff x="2875356" y="2651387"/>
            <a:chExt cx="5287563" cy="606627"/>
          </a:xfrm>
          <a:solidFill>
            <a:schemeClr val="tx2"/>
          </a:solidFill>
        </p:grpSpPr>
        <p:sp>
          <p:nvSpPr>
            <p:cNvPr id="2" name="Rectangle 1">
              <a:extLst>
                <a:ext uri="{FF2B5EF4-FFF2-40B4-BE49-F238E27FC236}">
                  <a16:creationId xmlns:a16="http://schemas.microsoft.com/office/drawing/2014/main" id="{0F534745-571E-66BF-F1D1-10478CA92792}"/>
                </a:ext>
              </a:extLst>
            </p:cNvPr>
            <p:cNvSpPr/>
            <p:nvPr/>
          </p:nvSpPr>
          <p:spPr>
            <a:xfrm>
              <a:off x="2933700" y="2947690"/>
              <a:ext cx="5169468" cy="1314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9B175B70-0CF5-549C-10DA-A59DF0039052}"/>
                </a:ext>
              </a:extLst>
            </p:cNvPr>
            <p:cNvSpPr/>
            <p:nvPr/>
          </p:nvSpPr>
          <p:spPr>
            <a:xfrm>
              <a:off x="7222222" y="2651387"/>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5032A2FB-EE03-65C4-70AB-7382A1175204}"/>
                </a:ext>
              </a:extLst>
            </p:cNvPr>
            <p:cNvSpPr/>
            <p:nvPr/>
          </p:nvSpPr>
          <p:spPr>
            <a:xfrm>
              <a:off x="2875356" y="2955369"/>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F9A48318-2FED-BCD6-B9F5-45C1479FEA66}"/>
                </a:ext>
              </a:extLst>
            </p:cNvPr>
            <p:cNvSpPr/>
            <p:nvPr/>
          </p:nvSpPr>
          <p:spPr>
            <a:xfrm>
              <a:off x="5421112" y="2961711"/>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C4120F8A-CA85-C972-E792-07C184CD63A9}"/>
                </a:ext>
              </a:extLst>
            </p:cNvPr>
            <p:cNvSpPr/>
            <p:nvPr/>
          </p:nvSpPr>
          <p:spPr>
            <a:xfrm>
              <a:off x="7913824" y="2957195"/>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Google Shape;193;p34">
            <a:extLst>
              <a:ext uri="{FF2B5EF4-FFF2-40B4-BE49-F238E27FC236}">
                <a16:creationId xmlns:a16="http://schemas.microsoft.com/office/drawing/2014/main" id="{503A2D0A-4002-EC02-F2AA-A7CB5F057125}"/>
              </a:ext>
            </a:extLst>
          </p:cNvPr>
          <p:cNvSpPr txBox="1">
            <a:spLocks/>
          </p:cNvSpPr>
          <p:nvPr/>
        </p:nvSpPr>
        <p:spPr>
          <a:xfrm>
            <a:off x="308941" y="1752907"/>
            <a:ext cx="1232720" cy="620601"/>
          </a:xfrm>
          <a:prstGeom prst="rect">
            <a:avLst/>
          </a:prstGeom>
          <a:solidFill>
            <a:schemeClr val="tx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1600" dirty="0">
                <a:solidFill>
                  <a:schemeClr val="bg2"/>
                </a:solidFill>
                <a:latin typeface="Times New Roman" panose="02020603050405020304" pitchFamily="18" charset="0"/>
                <a:cs typeface="Times New Roman" panose="02020603050405020304" pitchFamily="18" charset="0"/>
              </a:rPr>
              <a:t>Pearson</a:t>
            </a:r>
          </a:p>
          <a:p>
            <a:r>
              <a:rPr lang="en-US" sz="1600" dirty="0">
                <a:solidFill>
                  <a:schemeClr val="bg2"/>
                </a:solidFill>
                <a:latin typeface="Times New Roman" panose="02020603050405020304" pitchFamily="18" charset="0"/>
                <a:cs typeface="Times New Roman" panose="02020603050405020304" pitchFamily="18" charset="0"/>
              </a:rPr>
              <a:t>Correlation</a:t>
            </a:r>
          </a:p>
        </p:txBody>
      </p:sp>
      <p:sp>
        <p:nvSpPr>
          <p:cNvPr id="27" name="Google Shape;193;p34">
            <a:extLst>
              <a:ext uri="{FF2B5EF4-FFF2-40B4-BE49-F238E27FC236}">
                <a16:creationId xmlns:a16="http://schemas.microsoft.com/office/drawing/2014/main" id="{03621341-6398-E06F-BABE-5CFCD879289D}"/>
              </a:ext>
            </a:extLst>
          </p:cNvPr>
          <p:cNvSpPr txBox="1">
            <a:spLocks/>
          </p:cNvSpPr>
          <p:nvPr/>
        </p:nvSpPr>
        <p:spPr>
          <a:xfrm>
            <a:off x="349195" y="2514825"/>
            <a:ext cx="1170927" cy="596993"/>
          </a:xfrm>
          <a:prstGeom prst="rect">
            <a:avLst/>
          </a:prstGeom>
          <a:solidFill>
            <a:schemeClr val="tx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1600" dirty="0">
                <a:solidFill>
                  <a:schemeClr val="bg2"/>
                </a:solidFill>
                <a:latin typeface="Times New Roman" panose="02020603050405020304" pitchFamily="18" charset="0"/>
                <a:cs typeface="Times New Roman" panose="02020603050405020304" pitchFamily="18" charset="0"/>
              </a:rPr>
              <a:t>Cluster </a:t>
            </a:r>
          </a:p>
          <a:p>
            <a:r>
              <a:rPr lang="en-US" sz="1600" dirty="0">
                <a:solidFill>
                  <a:schemeClr val="bg2"/>
                </a:solidFill>
                <a:latin typeface="Times New Roman" panose="02020603050405020304" pitchFamily="18" charset="0"/>
                <a:cs typeface="Times New Roman" panose="02020603050405020304" pitchFamily="18" charset="0"/>
              </a:rPr>
              <a:t>Analysis</a:t>
            </a:r>
          </a:p>
        </p:txBody>
      </p:sp>
      <p:sp>
        <p:nvSpPr>
          <p:cNvPr id="29" name="Google Shape;193;p34">
            <a:extLst>
              <a:ext uri="{FF2B5EF4-FFF2-40B4-BE49-F238E27FC236}">
                <a16:creationId xmlns:a16="http://schemas.microsoft.com/office/drawing/2014/main" id="{7A7941A6-CC12-A607-D184-4807E5D64AED}"/>
              </a:ext>
            </a:extLst>
          </p:cNvPr>
          <p:cNvSpPr txBox="1">
            <a:spLocks/>
          </p:cNvSpPr>
          <p:nvPr/>
        </p:nvSpPr>
        <p:spPr>
          <a:xfrm>
            <a:off x="54515" y="3375612"/>
            <a:ext cx="1475817" cy="700901"/>
          </a:xfrm>
          <a:prstGeom prst="rect">
            <a:avLst/>
          </a:prstGeom>
          <a:solidFill>
            <a:schemeClr val="tx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US" sz="1600" dirty="0">
                <a:solidFill>
                  <a:schemeClr val="bg2"/>
                </a:solidFill>
                <a:latin typeface="Times New Roman" panose="02020603050405020304" pitchFamily="18" charset="0"/>
                <a:cs typeface="Times New Roman" panose="02020603050405020304" pitchFamily="18" charset="0"/>
              </a:rPr>
              <a:t>Factor Analysis(PCA)</a:t>
            </a:r>
          </a:p>
        </p:txBody>
      </p:sp>
      <p:grpSp>
        <p:nvGrpSpPr>
          <p:cNvPr id="45" name="Group 44">
            <a:extLst>
              <a:ext uri="{FF2B5EF4-FFF2-40B4-BE49-F238E27FC236}">
                <a16:creationId xmlns:a16="http://schemas.microsoft.com/office/drawing/2014/main" id="{35F4D7AB-3F26-6641-EDFC-EAA115673B8C}"/>
              </a:ext>
            </a:extLst>
          </p:cNvPr>
          <p:cNvGrpSpPr/>
          <p:nvPr/>
        </p:nvGrpSpPr>
        <p:grpSpPr>
          <a:xfrm>
            <a:off x="1587432" y="1822270"/>
            <a:ext cx="614509" cy="2016193"/>
            <a:chOff x="1587432" y="1822270"/>
            <a:chExt cx="614509" cy="2016193"/>
          </a:xfrm>
          <a:solidFill>
            <a:schemeClr val="tx2"/>
          </a:solidFill>
        </p:grpSpPr>
        <p:sp>
          <p:nvSpPr>
            <p:cNvPr id="23" name="Rectangle 22">
              <a:extLst>
                <a:ext uri="{FF2B5EF4-FFF2-40B4-BE49-F238E27FC236}">
                  <a16:creationId xmlns:a16="http://schemas.microsoft.com/office/drawing/2014/main" id="{8B6E6B82-3172-D024-12DE-85A54EC97E1B}"/>
                </a:ext>
              </a:extLst>
            </p:cNvPr>
            <p:cNvSpPr/>
            <p:nvPr/>
          </p:nvSpPr>
          <p:spPr>
            <a:xfrm rot="5400000">
              <a:off x="900119" y="2758740"/>
              <a:ext cx="1903745" cy="1378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FE3B092D-E7E1-2CFC-5CD0-2354A296FDF9}"/>
                </a:ext>
              </a:extLst>
            </p:cNvPr>
            <p:cNvSpPr/>
            <p:nvPr/>
          </p:nvSpPr>
          <p:spPr>
            <a:xfrm rot="5400000">
              <a:off x="1947972" y="3272738"/>
              <a:ext cx="249095" cy="258842"/>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Down 24">
              <a:extLst>
                <a:ext uri="{FF2B5EF4-FFF2-40B4-BE49-F238E27FC236}">
                  <a16:creationId xmlns:a16="http://schemas.microsoft.com/office/drawing/2014/main" id="{35AD5521-3909-8CBC-01B1-F36C9A60C0A4}"/>
                </a:ext>
              </a:extLst>
            </p:cNvPr>
            <p:cNvSpPr/>
            <p:nvPr/>
          </p:nvSpPr>
          <p:spPr>
            <a:xfrm rot="5400000">
              <a:off x="1622936" y="1798666"/>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2D3F2055-D6FD-1EAA-34E6-9D6A50D0071C}"/>
                </a:ext>
              </a:extLst>
            </p:cNvPr>
            <p:cNvSpPr/>
            <p:nvPr/>
          </p:nvSpPr>
          <p:spPr>
            <a:xfrm rot="5400000">
              <a:off x="1611036" y="2665171"/>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64CE6BFD-CBA6-B9FC-06F4-A33D9B59229E}"/>
                </a:ext>
              </a:extLst>
            </p:cNvPr>
            <p:cNvSpPr/>
            <p:nvPr/>
          </p:nvSpPr>
          <p:spPr>
            <a:xfrm rot="5400000">
              <a:off x="1622936" y="3565764"/>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Google Shape;193;p34">
            <a:extLst>
              <a:ext uri="{FF2B5EF4-FFF2-40B4-BE49-F238E27FC236}">
                <a16:creationId xmlns:a16="http://schemas.microsoft.com/office/drawing/2014/main" id="{49535C25-43B1-9A1B-235E-B280DC1A3E7E}"/>
              </a:ext>
            </a:extLst>
          </p:cNvPr>
          <p:cNvSpPr txBox="1">
            <a:spLocks/>
          </p:cNvSpPr>
          <p:nvPr/>
        </p:nvSpPr>
        <p:spPr>
          <a:xfrm>
            <a:off x="1313004" y="4249260"/>
            <a:ext cx="1333048" cy="349405"/>
          </a:xfrm>
          <a:prstGeom prst="rect">
            <a:avLst/>
          </a:prstGeom>
          <a:solidFill>
            <a:schemeClr val="tx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GB" sz="1600" dirty="0">
                <a:solidFill>
                  <a:schemeClr val="bg2"/>
                </a:solidFill>
                <a:latin typeface="Times New Roman" panose="02020603050405020304" pitchFamily="18" charset="0"/>
                <a:cs typeface="Times New Roman" panose="02020603050405020304" pitchFamily="18" charset="0"/>
              </a:rPr>
              <a:t>Metal Index</a:t>
            </a:r>
            <a:endParaRPr lang="en-US" sz="1600" dirty="0">
              <a:solidFill>
                <a:schemeClr val="bg2"/>
              </a:solidFill>
              <a:latin typeface="Times New Roman" panose="02020603050405020304" pitchFamily="18" charset="0"/>
              <a:cs typeface="Times New Roman" panose="02020603050405020304" pitchFamily="18" charset="0"/>
            </a:endParaRPr>
          </a:p>
        </p:txBody>
      </p:sp>
      <p:sp>
        <p:nvSpPr>
          <p:cNvPr id="35" name="Google Shape;193;p34">
            <a:extLst>
              <a:ext uri="{FF2B5EF4-FFF2-40B4-BE49-F238E27FC236}">
                <a16:creationId xmlns:a16="http://schemas.microsoft.com/office/drawing/2014/main" id="{72ADAD13-5F9B-BE4A-877F-DB691D9B1300}"/>
              </a:ext>
            </a:extLst>
          </p:cNvPr>
          <p:cNvSpPr txBox="1">
            <a:spLocks/>
          </p:cNvSpPr>
          <p:nvPr/>
        </p:nvSpPr>
        <p:spPr>
          <a:xfrm>
            <a:off x="2756998" y="4238650"/>
            <a:ext cx="1457596" cy="791314"/>
          </a:xfrm>
          <a:prstGeom prst="rect">
            <a:avLst/>
          </a:prstGeom>
          <a:solidFill>
            <a:schemeClr val="tx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GB" sz="1600" dirty="0">
                <a:solidFill>
                  <a:schemeClr val="bg2"/>
                </a:solidFill>
                <a:latin typeface="Times New Roman" panose="02020603050405020304" pitchFamily="18" charset="0"/>
                <a:cs typeface="Times New Roman" panose="02020603050405020304" pitchFamily="18" charset="0"/>
              </a:rPr>
              <a:t>Geo-accumulation index</a:t>
            </a:r>
            <a:endParaRPr lang="en-US" sz="1600" dirty="0">
              <a:solidFill>
                <a:schemeClr val="bg2"/>
              </a:solidFill>
              <a:latin typeface="Times New Roman" panose="02020603050405020304" pitchFamily="18" charset="0"/>
              <a:cs typeface="Times New Roman" panose="02020603050405020304" pitchFamily="18" charset="0"/>
            </a:endParaRPr>
          </a:p>
        </p:txBody>
      </p:sp>
      <p:sp>
        <p:nvSpPr>
          <p:cNvPr id="37" name="Google Shape;193;p34">
            <a:extLst>
              <a:ext uri="{FF2B5EF4-FFF2-40B4-BE49-F238E27FC236}">
                <a16:creationId xmlns:a16="http://schemas.microsoft.com/office/drawing/2014/main" id="{897A9986-480F-B25E-E99A-8C1068164613}"/>
              </a:ext>
            </a:extLst>
          </p:cNvPr>
          <p:cNvSpPr txBox="1">
            <a:spLocks/>
          </p:cNvSpPr>
          <p:nvPr/>
        </p:nvSpPr>
        <p:spPr>
          <a:xfrm>
            <a:off x="4314207" y="4260357"/>
            <a:ext cx="1008033" cy="394198"/>
          </a:xfrm>
          <a:prstGeom prst="rect">
            <a:avLst/>
          </a:prstGeom>
          <a:solidFill>
            <a:schemeClr val="tx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GB" sz="1600" dirty="0">
                <a:solidFill>
                  <a:schemeClr val="bg2"/>
                </a:solidFill>
                <a:latin typeface="Times New Roman" panose="02020603050405020304" pitchFamily="18" charset="0"/>
                <a:cs typeface="Times New Roman" panose="02020603050405020304" pitchFamily="18" charset="0"/>
              </a:rPr>
              <a:t>RI Index</a:t>
            </a:r>
            <a:endParaRPr lang="en-US" sz="1600" dirty="0">
              <a:solidFill>
                <a:schemeClr val="bg2"/>
              </a:solidFill>
              <a:latin typeface="Times New Roman" panose="02020603050405020304" pitchFamily="18" charset="0"/>
              <a:cs typeface="Times New Roman" panose="02020603050405020304" pitchFamily="18" charset="0"/>
            </a:endParaRPr>
          </a:p>
        </p:txBody>
      </p:sp>
      <p:sp>
        <p:nvSpPr>
          <p:cNvPr id="39" name="Google Shape;193;p34">
            <a:extLst>
              <a:ext uri="{FF2B5EF4-FFF2-40B4-BE49-F238E27FC236}">
                <a16:creationId xmlns:a16="http://schemas.microsoft.com/office/drawing/2014/main" id="{B1B02016-EC33-7696-F6AF-BFBC51FBE204}"/>
              </a:ext>
            </a:extLst>
          </p:cNvPr>
          <p:cNvSpPr txBox="1">
            <a:spLocks/>
          </p:cNvSpPr>
          <p:nvPr/>
        </p:nvSpPr>
        <p:spPr>
          <a:xfrm>
            <a:off x="5602254" y="4241567"/>
            <a:ext cx="1758054" cy="791313"/>
          </a:xfrm>
          <a:prstGeom prst="rect">
            <a:avLst/>
          </a:prstGeom>
          <a:solidFill>
            <a:schemeClr val="tx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GB" sz="1600" dirty="0">
                <a:solidFill>
                  <a:schemeClr val="bg2"/>
                </a:solidFill>
                <a:latin typeface="Times New Roman" panose="02020603050405020304" pitchFamily="18" charset="0"/>
                <a:cs typeface="Times New Roman" panose="02020603050405020304" pitchFamily="18" charset="0"/>
              </a:rPr>
              <a:t>Single Factor and</a:t>
            </a:r>
          </a:p>
          <a:p>
            <a:r>
              <a:rPr lang="en-GB" sz="1600" dirty="0" err="1">
                <a:solidFill>
                  <a:schemeClr val="bg2"/>
                </a:solidFill>
                <a:latin typeface="Times New Roman" panose="02020603050405020304" pitchFamily="18" charset="0"/>
                <a:cs typeface="Times New Roman" panose="02020603050405020304" pitchFamily="18" charset="0"/>
              </a:rPr>
              <a:t>Nemerow</a:t>
            </a:r>
            <a:r>
              <a:rPr lang="en-GB" sz="1600" dirty="0">
                <a:solidFill>
                  <a:schemeClr val="bg2"/>
                </a:solidFill>
                <a:latin typeface="Times New Roman" panose="02020603050405020304" pitchFamily="18" charset="0"/>
                <a:cs typeface="Times New Roman" panose="02020603050405020304" pitchFamily="18" charset="0"/>
              </a:rPr>
              <a:t> index</a:t>
            </a:r>
            <a:endParaRPr lang="en-US" sz="1600" dirty="0">
              <a:solidFill>
                <a:schemeClr val="bg2"/>
              </a:solidFill>
              <a:latin typeface="Times New Roman" panose="02020603050405020304" pitchFamily="18" charset="0"/>
              <a:cs typeface="Times New Roman" panose="02020603050405020304" pitchFamily="18" charset="0"/>
            </a:endParaRPr>
          </a:p>
        </p:txBody>
      </p:sp>
      <p:sp>
        <p:nvSpPr>
          <p:cNvPr id="40" name="Google Shape;193;p34">
            <a:extLst>
              <a:ext uri="{FF2B5EF4-FFF2-40B4-BE49-F238E27FC236}">
                <a16:creationId xmlns:a16="http://schemas.microsoft.com/office/drawing/2014/main" id="{C2781A32-1222-1C39-0E1C-8526B5E0FC73}"/>
              </a:ext>
            </a:extLst>
          </p:cNvPr>
          <p:cNvSpPr txBox="1">
            <a:spLocks/>
          </p:cNvSpPr>
          <p:nvPr/>
        </p:nvSpPr>
        <p:spPr>
          <a:xfrm>
            <a:off x="7608293" y="4247634"/>
            <a:ext cx="1162328" cy="628693"/>
          </a:xfrm>
          <a:prstGeom prst="rect">
            <a:avLst/>
          </a:prstGeom>
          <a:solidFill>
            <a:schemeClr val="tx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rchivo Black"/>
              <a:buNone/>
              <a:defRPr sz="3000" b="1"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GB" sz="1600" dirty="0">
                <a:solidFill>
                  <a:schemeClr val="bg2"/>
                </a:solidFill>
                <a:latin typeface="Times New Roman" panose="02020603050405020304" pitchFamily="18" charset="0"/>
                <a:cs typeface="Times New Roman" panose="02020603050405020304" pitchFamily="18" charset="0"/>
              </a:rPr>
              <a:t>Pollution</a:t>
            </a:r>
          </a:p>
          <a:p>
            <a:r>
              <a:rPr lang="en-GB" sz="1600" dirty="0">
                <a:solidFill>
                  <a:schemeClr val="bg2"/>
                </a:solidFill>
                <a:latin typeface="Times New Roman" panose="02020603050405020304" pitchFamily="18" charset="0"/>
                <a:cs typeface="Times New Roman" panose="02020603050405020304" pitchFamily="18" charset="0"/>
              </a:rPr>
              <a:t>Load index</a:t>
            </a:r>
            <a:endParaRPr lang="en-US" sz="1600" dirty="0">
              <a:solidFill>
                <a:schemeClr val="bg2"/>
              </a:solidFill>
              <a:latin typeface="Times New Roman" panose="02020603050405020304" pitchFamily="18" charset="0"/>
              <a:cs typeface="Times New Roman" panose="02020603050405020304" pitchFamily="18" charset="0"/>
            </a:endParaRPr>
          </a:p>
        </p:txBody>
      </p:sp>
      <p:grpSp>
        <p:nvGrpSpPr>
          <p:cNvPr id="46" name="Group 45">
            <a:extLst>
              <a:ext uri="{FF2B5EF4-FFF2-40B4-BE49-F238E27FC236}">
                <a16:creationId xmlns:a16="http://schemas.microsoft.com/office/drawing/2014/main" id="{8A433D81-44A7-64F8-8D5F-85C5C53F59E7}"/>
              </a:ext>
            </a:extLst>
          </p:cNvPr>
          <p:cNvGrpSpPr/>
          <p:nvPr/>
        </p:nvGrpSpPr>
        <p:grpSpPr>
          <a:xfrm>
            <a:off x="2054534" y="3601969"/>
            <a:ext cx="6372695" cy="643105"/>
            <a:chOff x="2054534" y="3624829"/>
            <a:chExt cx="6372695" cy="643105"/>
          </a:xfrm>
          <a:solidFill>
            <a:schemeClr val="tx2"/>
          </a:solidFill>
        </p:grpSpPr>
        <p:sp>
          <p:nvSpPr>
            <p:cNvPr id="28" name="Arrow: Down 27">
              <a:extLst>
                <a:ext uri="{FF2B5EF4-FFF2-40B4-BE49-F238E27FC236}">
                  <a16:creationId xmlns:a16="http://schemas.microsoft.com/office/drawing/2014/main" id="{CEF817F4-353D-53C4-E06E-E7B031DC95BA}"/>
                </a:ext>
              </a:extLst>
            </p:cNvPr>
            <p:cNvSpPr/>
            <p:nvPr/>
          </p:nvSpPr>
          <p:spPr>
            <a:xfrm>
              <a:off x="7337400" y="3624829"/>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93774AD-CA0A-C393-FA7D-8E582353AE57}"/>
                </a:ext>
              </a:extLst>
            </p:cNvPr>
            <p:cNvSpPr/>
            <p:nvPr/>
          </p:nvSpPr>
          <p:spPr>
            <a:xfrm>
              <a:off x="2125980" y="3921132"/>
              <a:ext cx="6233160" cy="1319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CAE1270F-6929-5E84-FEF3-1296EA59FF3F}"/>
                </a:ext>
              </a:extLst>
            </p:cNvPr>
            <p:cNvSpPr/>
            <p:nvPr/>
          </p:nvSpPr>
          <p:spPr>
            <a:xfrm>
              <a:off x="2054534" y="3942594"/>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Arrow: Down 33">
              <a:extLst>
                <a:ext uri="{FF2B5EF4-FFF2-40B4-BE49-F238E27FC236}">
                  <a16:creationId xmlns:a16="http://schemas.microsoft.com/office/drawing/2014/main" id="{4DA08B58-0136-48B8-C384-14D887BF8563}"/>
                </a:ext>
              </a:extLst>
            </p:cNvPr>
            <p:cNvSpPr/>
            <p:nvPr/>
          </p:nvSpPr>
          <p:spPr>
            <a:xfrm>
              <a:off x="3383292" y="3965207"/>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Down 35">
              <a:extLst>
                <a:ext uri="{FF2B5EF4-FFF2-40B4-BE49-F238E27FC236}">
                  <a16:creationId xmlns:a16="http://schemas.microsoft.com/office/drawing/2014/main" id="{7E9F2EC7-8D8F-2EEF-24B3-21E5C363880B}"/>
                </a:ext>
              </a:extLst>
            </p:cNvPr>
            <p:cNvSpPr/>
            <p:nvPr/>
          </p:nvSpPr>
          <p:spPr>
            <a:xfrm>
              <a:off x="4630581" y="3957833"/>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Arrow: Down 37">
              <a:extLst>
                <a:ext uri="{FF2B5EF4-FFF2-40B4-BE49-F238E27FC236}">
                  <a16:creationId xmlns:a16="http://schemas.microsoft.com/office/drawing/2014/main" id="{AEB53543-4390-9A29-153B-25EE2BECB474}"/>
                </a:ext>
              </a:extLst>
            </p:cNvPr>
            <p:cNvSpPr/>
            <p:nvPr/>
          </p:nvSpPr>
          <p:spPr>
            <a:xfrm>
              <a:off x="6384222" y="3971631"/>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Down 40">
              <a:extLst>
                <a:ext uri="{FF2B5EF4-FFF2-40B4-BE49-F238E27FC236}">
                  <a16:creationId xmlns:a16="http://schemas.microsoft.com/office/drawing/2014/main" id="{E3D511DD-AFF6-3B7E-51E2-271868D8A9C1}"/>
                </a:ext>
              </a:extLst>
            </p:cNvPr>
            <p:cNvSpPr/>
            <p:nvPr/>
          </p:nvSpPr>
          <p:spPr>
            <a:xfrm>
              <a:off x="8178134" y="3956391"/>
              <a:ext cx="249095" cy="296303"/>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wipe(up)">
                                      <p:cBhvr>
                                        <p:cTn id="7" dur="500"/>
                                        <p:tgtEl>
                                          <p:spTgt spid="1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up)">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up)">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right)">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right)">
                                      <p:cBhvr>
                                        <p:cTn id="59" dur="500"/>
                                        <p:tgtEl>
                                          <p:spTgt spid="22"/>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right)">
                                      <p:cBhvr>
                                        <p:cTn id="62" dur="500"/>
                                        <p:tgtEl>
                                          <p:spTgt spid="27"/>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right)">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wipe(up)">
                                      <p:cBhvr>
                                        <p:cTn id="70" dur="500"/>
                                        <p:tgtEl>
                                          <p:spTgt spid="4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wipe(up)">
                                      <p:cBhvr>
                                        <p:cTn id="75" dur="500"/>
                                        <p:tgtEl>
                                          <p:spTgt spid="32"/>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wipe(up)">
                                      <p:cBhvr>
                                        <p:cTn id="78" dur="500"/>
                                        <p:tgtEl>
                                          <p:spTgt spid="35"/>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up)">
                                      <p:cBhvr>
                                        <p:cTn id="81" dur="500"/>
                                        <p:tgtEl>
                                          <p:spTgt spid="37"/>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up)">
                                      <p:cBhvr>
                                        <p:cTn id="84" dur="500"/>
                                        <p:tgtEl>
                                          <p:spTgt spid="3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up)">
                                      <p:cBhvr>
                                        <p:cTn id="8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8" grpId="0"/>
      <p:bldP spid="9" grpId="0"/>
      <p:bldP spid="14" grpId="0"/>
      <p:bldP spid="15" grpId="0"/>
      <p:bldP spid="17" grpId="0"/>
      <p:bldP spid="19" grpId="0"/>
      <p:bldP spid="20" grpId="0"/>
      <p:bldP spid="22" grpId="0" animBg="1"/>
      <p:bldP spid="27" grpId="0" animBg="1"/>
      <p:bldP spid="29" grpId="0" animBg="1"/>
      <p:bldP spid="32" grpId="0" animBg="1"/>
      <p:bldP spid="35" grpId="0" animBg="1"/>
      <p:bldP spid="37" grpId="0" animBg="1"/>
      <p:bldP spid="39"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01"/>
        <p:cNvGrpSpPr/>
        <p:nvPr/>
      </p:nvGrpSpPr>
      <p:grpSpPr>
        <a:xfrm>
          <a:off x="0" y="0"/>
          <a:ext cx="0" cy="0"/>
          <a:chOff x="0" y="0"/>
          <a:chExt cx="0" cy="0"/>
        </a:xfrm>
      </p:grpSpPr>
      <p:sp>
        <p:nvSpPr>
          <p:cNvPr id="4" name="Rectangle 3">
            <a:extLst>
              <a:ext uri="{FF2B5EF4-FFF2-40B4-BE49-F238E27FC236}">
                <a16:creationId xmlns:a16="http://schemas.microsoft.com/office/drawing/2014/main" id="{AA46758A-0905-292A-C746-C53C2AE4C67A}"/>
              </a:ext>
            </a:extLst>
          </p:cNvPr>
          <p:cNvSpPr/>
          <p:nvPr/>
        </p:nvSpPr>
        <p:spPr>
          <a:xfrm>
            <a:off x="0" y="-30480"/>
            <a:ext cx="256032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Google Shape;202;p35"/>
          <p:cNvSpPr txBox="1">
            <a:spLocks noGrp="1"/>
          </p:cNvSpPr>
          <p:nvPr>
            <p:ph type="title"/>
          </p:nvPr>
        </p:nvSpPr>
        <p:spPr>
          <a:xfrm>
            <a:off x="125730" y="1752600"/>
            <a:ext cx="2308860" cy="1135380"/>
          </a:xfrm>
          <a:prstGeom prst="rect">
            <a:avLst/>
          </a:prstGeom>
          <a:solidFill>
            <a:srgbClr val="F8BF2D"/>
          </a:solidFill>
        </p:spPr>
        <p:txBody>
          <a:bodyPr spcFirstLastPara="1" wrap="square" lIns="91425" tIns="91425" rIns="91425" bIns="91425" anchor="t" anchorCtr="0">
            <a:noAutofit/>
          </a:bodyPr>
          <a:lstStyle/>
          <a:p>
            <a:pPr marL="0" lvl="0" indent="0" rtl="0">
              <a:spcBef>
                <a:spcPts val="0"/>
              </a:spcBef>
              <a:spcAft>
                <a:spcPts val="0"/>
              </a:spcAft>
              <a:buNone/>
            </a:pPr>
            <a:r>
              <a:rPr lang="en" b="1" dirty="0">
                <a:latin typeface="Times New Roman" panose="02020603050405020304" pitchFamily="18" charset="0"/>
                <a:cs typeface="Times New Roman" panose="02020603050405020304" pitchFamily="18" charset="0"/>
              </a:rPr>
              <a:t>Sample </a:t>
            </a:r>
            <a:br>
              <a:rPr lang="en" b="1" dirty="0">
                <a:latin typeface="Times New Roman" panose="02020603050405020304" pitchFamily="18" charset="0"/>
                <a:cs typeface="Times New Roman" panose="02020603050405020304" pitchFamily="18" charset="0"/>
              </a:rPr>
            </a:br>
            <a:r>
              <a:rPr lang="en" b="1" dirty="0">
                <a:latin typeface="Times New Roman" panose="02020603050405020304" pitchFamily="18" charset="0"/>
                <a:cs typeface="Times New Roman" panose="02020603050405020304" pitchFamily="18" charset="0"/>
              </a:rPr>
              <a:t>Collection</a:t>
            </a:r>
            <a:endParaRPr b="1" dirty="0">
              <a:latin typeface="Times New Roman" panose="02020603050405020304" pitchFamily="18" charset="0"/>
              <a:cs typeface="Times New Roman" panose="02020603050405020304" pitchFamily="18" charset="0"/>
            </a:endParaRPr>
          </a:p>
        </p:txBody>
      </p:sp>
      <p:pic>
        <p:nvPicPr>
          <p:cNvPr id="3" name="Picture 2" descr="A map of a study area&#10;&#10;Description automatically generated with low confidence">
            <a:extLst>
              <a:ext uri="{FF2B5EF4-FFF2-40B4-BE49-F238E27FC236}">
                <a16:creationId xmlns:a16="http://schemas.microsoft.com/office/drawing/2014/main" id="{FAFEC21A-BBD4-5ABB-BFBA-BB1EF16E6FB7}"/>
              </a:ext>
            </a:extLst>
          </p:cNvPr>
          <p:cNvPicPr>
            <a:picLocks noChangeAspect="1"/>
          </p:cNvPicPr>
          <p:nvPr/>
        </p:nvPicPr>
        <p:blipFill rotWithShape="1">
          <a:blip r:embed="rId3"/>
          <a:srcRect t="10962" b="13630"/>
          <a:stretch/>
        </p:blipFill>
        <p:spPr>
          <a:xfrm>
            <a:off x="3497580" y="72740"/>
            <a:ext cx="4781537" cy="4998019"/>
          </a:xfrm>
          <a:prstGeom prst="rect">
            <a:avLst/>
          </a:prstGeom>
        </p:spPr>
      </p:pic>
      <p:sp>
        <p:nvSpPr>
          <p:cNvPr id="6" name="Rectangle 5">
            <a:extLst>
              <a:ext uri="{FF2B5EF4-FFF2-40B4-BE49-F238E27FC236}">
                <a16:creationId xmlns:a16="http://schemas.microsoft.com/office/drawing/2014/main" id="{F3F23B85-7200-A149-B98B-EFC2F6E826B1}"/>
              </a:ext>
            </a:extLst>
          </p:cNvPr>
          <p:cNvSpPr/>
          <p:nvPr/>
        </p:nvSpPr>
        <p:spPr>
          <a:xfrm>
            <a:off x="0" y="3764280"/>
            <a:ext cx="2674620" cy="47244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Isosceles Triangle 6">
            <a:extLst>
              <a:ext uri="{FF2B5EF4-FFF2-40B4-BE49-F238E27FC236}">
                <a16:creationId xmlns:a16="http://schemas.microsoft.com/office/drawing/2014/main" id="{4293467A-A09C-3B0D-EFAC-921D68FD67AF}"/>
              </a:ext>
            </a:extLst>
          </p:cNvPr>
          <p:cNvSpPr/>
          <p:nvPr/>
        </p:nvSpPr>
        <p:spPr>
          <a:xfrm rot="5400000">
            <a:off x="2674619" y="3764282"/>
            <a:ext cx="472442" cy="472440"/>
          </a:xfrm>
          <a:prstGeom prst="triangl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wipe(up)">
                                      <p:cBhvr>
                                        <p:cTn id="7" dur="500"/>
                                        <p:tgtEl>
                                          <p:spTgt spid="20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24"/>
        <p:cNvGrpSpPr/>
        <p:nvPr/>
      </p:nvGrpSpPr>
      <p:grpSpPr>
        <a:xfrm>
          <a:off x="0" y="0"/>
          <a:ext cx="0" cy="0"/>
          <a:chOff x="0" y="0"/>
          <a:chExt cx="0" cy="0"/>
        </a:xfrm>
      </p:grpSpPr>
      <p:sp>
        <p:nvSpPr>
          <p:cNvPr id="227" name="Google Shape;227;p36"/>
          <p:cNvSpPr txBox="1">
            <a:spLocks noGrp="1"/>
          </p:cNvSpPr>
          <p:nvPr>
            <p:ph type="title" idx="2"/>
          </p:nvPr>
        </p:nvSpPr>
        <p:spPr>
          <a:xfrm>
            <a:off x="0" y="91925"/>
            <a:ext cx="9144000" cy="4948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t>Result and Discussion</a:t>
            </a:r>
            <a:endParaRPr sz="3000" dirty="0"/>
          </a:p>
        </p:txBody>
      </p:sp>
      <p:sp>
        <p:nvSpPr>
          <p:cNvPr id="6" name="Google Shape;227;p36">
            <a:extLst>
              <a:ext uri="{FF2B5EF4-FFF2-40B4-BE49-F238E27FC236}">
                <a16:creationId xmlns:a16="http://schemas.microsoft.com/office/drawing/2014/main" id="{99D45E3A-0A43-306A-7F19-A8678F97F3EE}"/>
              </a:ext>
            </a:extLst>
          </p:cNvPr>
          <p:cNvSpPr txBox="1">
            <a:spLocks/>
          </p:cNvSpPr>
          <p:nvPr/>
        </p:nvSpPr>
        <p:spPr>
          <a:xfrm>
            <a:off x="1" y="663425"/>
            <a:ext cx="1089660" cy="494815"/>
          </a:xfrm>
          <a:prstGeom prst="rect">
            <a:avLst/>
          </a:pr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chivo Black"/>
              <a:buNone/>
              <a:defRPr sz="6000" b="1"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en-GB" sz="3000" dirty="0">
                <a:solidFill>
                  <a:schemeClr val="tx2"/>
                </a:solidFill>
                <a:latin typeface="Times New Roman" panose="02020603050405020304" pitchFamily="18" charset="0"/>
                <a:cs typeface="Times New Roman" panose="02020603050405020304" pitchFamily="18" charset="0"/>
              </a:rPr>
              <a:t>pH</a:t>
            </a:r>
            <a:endParaRPr lang="en-US" sz="3000" dirty="0">
              <a:solidFill>
                <a:schemeClr val="tx2"/>
              </a:solidFill>
              <a:latin typeface="Times New Roman" panose="02020603050405020304" pitchFamily="18" charset="0"/>
              <a:cs typeface="Times New Roman" panose="02020603050405020304" pitchFamily="18" charset="0"/>
            </a:endParaRPr>
          </a:p>
        </p:txBody>
      </p:sp>
      <p:pic>
        <p:nvPicPr>
          <p:cNvPr id="8" name="Picture 7" descr="A picture containing text, map, diagram, atlas&#10;&#10;Description automatically generated">
            <a:extLst>
              <a:ext uri="{FF2B5EF4-FFF2-40B4-BE49-F238E27FC236}">
                <a16:creationId xmlns:a16="http://schemas.microsoft.com/office/drawing/2014/main" id="{867AB741-C98F-7BFA-7775-136F4715354D}"/>
              </a:ext>
            </a:extLst>
          </p:cNvPr>
          <p:cNvPicPr>
            <a:picLocks noChangeAspect="1"/>
          </p:cNvPicPr>
          <p:nvPr/>
        </p:nvPicPr>
        <p:blipFill>
          <a:blip r:embed="rId3"/>
          <a:stretch>
            <a:fillRect/>
          </a:stretch>
        </p:blipFill>
        <p:spPr>
          <a:xfrm>
            <a:off x="5867399" y="663425"/>
            <a:ext cx="3045147" cy="4306901"/>
          </a:xfrm>
          <a:prstGeom prst="rect">
            <a:avLst/>
          </a:prstGeom>
        </p:spPr>
      </p:pic>
      <p:sp>
        <p:nvSpPr>
          <p:cNvPr id="9" name="TextBox 8">
            <a:extLst>
              <a:ext uri="{FF2B5EF4-FFF2-40B4-BE49-F238E27FC236}">
                <a16:creationId xmlns:a16="http://schemas.microsoft.com/office/drawing/2014/main" id="{EDE84317-8790-3567-B836-5B4870FA7A55}"/>
              </a:ext>
            </a:extLst>
          </p:cNvPr>
          <p:cNvSpPr txBox="1"/>
          <p:nvPr/>
        </p:nvSpPr>
        <p:spPr>
          <a:xfrm>
            <a:off x="1089661" y="887972"/>
            <a:ext cx="3611880"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Permissible limit of pH is 6 -7.5</a:t>
            </a:r>
            <a:endParaRPr lang="en-US" sz="1600" b="1" dirty="0">
              <a:latin typeface="Times New Roman" panose="02020603050405020304" pitchFamily="18" charset="0"/>
              <a:cs typeface="Times New Roman" panose="02020603050405020304" pitchFamily="18" charset="0"/>
            </a:endParaRPr>
          </a:p>
        </p:txBody>
      </p:sp>
      <p:sp>
        <p:nvSpPr>
          <p:cNvPr id="11" name="Text Box 1">
            <a:extLst>
              <a:ext uri="{FF2B5EF4-FFF2-40B4-BE49-F238E27FC236}">
                <a16:creationId xmlns:a16="http://schemas.microsoft.com/office/drawing/2014/main" id="{2508D8BE-D713-C88D-831C-C734C998FD16}"/>
              </a:ext>
            </a:extLst>
          </p:cNvPr>
          <p:cNvSpPr txBox="1"/>
          <p:nvPr/>
        </p:nvSpPr>
        <p:spPr>
          <a:xfrm>
            <a:off x="517525" y="3947603"/>
            <a:ext cx="97536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Max = 6.2</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1">
            <a:extLst>
              <a:ext uri="{FF2B5EF4-FFF2-40B4-BE49-F238E27FC236}">
                <a16:creationId xmlns:a16="http://schemas.microsoft.com/office/drawing/2014/main" id="{FA0740BA-99A0-41DC-2459-C800CBF2E3D5}"/>
              </a:ext>
            </a:extLst>
          </p:cNvPr>
          <p:cNvSpPr txBox="1"/>
          <p:nvPr/>
        </p:nvSpPr>
        <p:spPr>
          <a:xfrm>
            <a:off x="2451735" y="3943158"/>
            <a:ext cx="89154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Min = 4.3</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1">
            <a:extLst>
              <a:ext uri="{FF2B5EF4-FFF2-40B4-BE49-F238E27FC236}">
                <a16:creationId xmlns:a16="http://schemas.microsoft.com/office/drawing/2014/main" id="{43795595-DD98-2607-3757-95F249A5C5A4}"/>
              </a:ext>
            </a:extLst>
          </p:cNvPr>
          <p:cNvSpPr txBox="1"/>
          <p:nvPr/>
        </p:nvSpPr>
        <p:spPr>
          <a:xfrm>
            <a:off x="3931283" y="3942523"/>
            <a:ext cx="1360172"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Average = 5.28</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4" name="Chart 13">
            <a:extLst>
              <a:ext uri="{FF2B5EF4-FFF2-40B4-BE49-F238E27FC236}">
                <a16:creationId xmlns:a16="http://schemas.microsoft.com/office/drawing/2014/main" id="{330D14C6-97AF-9CB0-E593-077DCA0EFEDC}"/>
              </a:ext>
            </a:extLst>
          </p:cNvPr>
          <p:cNvGraphicFramePr/>
          <p:nvPr>
            <p:extLst>
              <p:ext uri="{D42A27DB-BD31-4B8C-83A1-F6EECF244321}">
                <p14:modId xmlns:p14="http://schemas.microsoft.com/office/powerpoint/2010/main" val="1974902283"/>
              </p:ext>
            </p:extLst>
          </p:nvPr>
        </p:nvGraphicFramePr>
        <p:xfrm>
          <a:off x="582294" y="1380247"/>
          <a:ext cx="4767580" cy="24034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1"/>
        <p:cNvGrpSpPr/>
        <p:nvPr/>
      </p:nvGrpSpPr>
      <p:grpSpPr>
        <a:xfrm>
          <a:off x="0" y="0"/>
          <a:ext cx="0" cy="0"/>
          <a:chOff x="0" y="0"/>
          <a:chExt cx="0" cy="0"/>
        </a:xfrm>
      </p:grpSpPr>
      <p:sp>
        <p:nvSpPr>
          <p:cNvPr id="9" name="Google Shape;227;p36">
            <a:extLst>
              <a:ext uri="{FF2B5EF4-FFF2-40B4-BE49-F238E27FC236}">
                <a16:creationId xmlns:a16="http://schemas.microsoft.com/office/drawing/2014/main" id="{89393053-C6C6-4842-49B4-2FB20A02B4FB}"/>
              </a:ext>
            </a:extLst>
          </p:cNvPr>
          <p:cNvSpPr txBox="1">
            <a:spLocks/>
          </p:cNvSpPr>
          <p:nvPr/>
        </p:nvSpPr>
        <p:spPr>
          <a:xfrm>
            <a:off x="0" y="91925"/>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US" sz="3000" dirty="0">
                <a:solidFill>
                  <a:sysClr val="windowText" lastClr="000000"/>
                </a:solidFill>
                <a:latin typeface="Archivo Black" panose="020B0604020202020204" charset="0"/>
              </a:rPr>
              <a:t>Result and Discussion</a:t>
            </a:r>
          </a:p>
        </p:txBody>
      </p:sp>
      <p:sp>
        <p:nvSpPr>
          <p:cNvPr id="10" name="Google Shape;227;p36">
            <a:extLst>
              <a:ext uri="{FF2B5EF4-FFF2-40B4-BE49-F238E27FC236}">
                <a16:creationId xmlns:a16="http://schemas.microsoft.com/office/drawing/2014/main" id="{9D05EBDD-7C8C-8707-1867-0C9A96B7F090}"/>
              </a:ext>
            </a:extLst>
          </p:cNvPr>
          <p:cNvSpPr txBox="1">
            <a:spLocks/>
          </p:cNvSpPr>
          <p:nvPr/>
        </p:nvSpPr>
        <p:spPr>
          <a:xfrm>
            <a:off x="1" y="663425"/>
            <a:ext cx="1089660" cy="494815"/>
          </a:xfrm>
          <a:prstGeom prst="rect">
            <a:avLst/>
          </a:pr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chivo Black"/>
              <a:buNone/>
              <a:defRPr sz="6000" b="1"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en-GB" sz="3000" dirty="0">
                <a:solidFill>
                  <a:schemeClr val="tx2"/>
                </a:solidFill>
                <a:latin typeface="Times New Roman" panose="02020603050405020304" pitchFamily="18" charset="0"/>
                <a:cs typeface="Times New Roman" panose="02020603050405020304" pitchFamily="18" charset="0"/>
              </a:rPr>
              <a:t>Lead</a:t>
            </a:r>
            <a:endParaRPr lang="en-US" sz="3000" dirty="0">
              <a:solidFill>
                <a:schemeClr val="tx2"/>
              </a:solidFill>
              <a:latin typeface="Times New Roman" panose="02020603050405020304" pitchFamily="18" charset="0"/>
              <a:cs typeface="Times New Roman" panose="02020603050405020304" pitchFamily="18" charset="0"/>
            </a:endParaRPr>
          </a:p>
        </p:txBody>
      </p:sp>
      <p:pic>
        <p:nvPicPr>
          <p:cNvPr id="12" name="Picture 11" descr="A picture containing text, map, diagram, screenshot&#10;&#10;Description automatically generated">
            <a:extLst>
              <a:ext uri="{FF2B5EF4-FFF2-40B4-BE49-F238E27FC236}">
                <a16:creationId xmlns:a16="http://schemas.microsoft.com/office/drawing/2014/main" id="{08F4BF19-4E4F-2B53-133A-9D12F3F48688}"/>
              </a:ext>
            </a:extLst>
          </p:cNvPr>
          <p:cNvPicPr>
            <a:picLocks noChangeAspect="1"/>
          </p:cNvPicPr>
          <p:nvPr/>
        </p:nvPicPr>
        <p:blipFill>
          <a:blip r:embed="rId3"/>
          <a:stretch>
            <a:fillRect/>
          </a:stretch>
        </p:blipFill>
        <p:spPr>
          <a:xfrm>
            <a:off x="5638279" y="605790"/>
            <a:ext cx="3167588" cy="4480075"/>
          </a:xfrm>
          <a:prstGeom prst="rect">
            <a:avLst/>
          </a:prstGeom>
        </p:spPr>
      </p:pic>
      <p:pic>
        <p:nvPicPr>
          <p:cNvPr id="13" name="Picture 12">
            <a:extLst>
              <a:ext uri="{FF2B5EF4-FFF2-40B4-BE49-F238E27FC236}">
                <a16:creationId xmlns:a16="http://schemas.microsoft.com/office/drawing/2014/main" id="{E4A5ADB9-596F-CA7C-6D96-38905B03BD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455" y="1398027"/>
            <a:ext cx="5200650" cy="3124200"/>
          </a:xfrm>
          <a:prstGeom prst="rect">
            <a:avLst/>
          </a:prstGeom>
          <a:solidFill>
            <a:schemeClr val="tx1">
              <a:lumMod val="75000"/>
              <a:lumOff val="25000"/>
            </a:schemeClr>
          </a:solidFill>
          <a:ln>
            <a:noFill/>
          </a:ln>
        </p:spPr>
      </p:pic>
      <p:sp>
        <p:nvSpPr>
          <p:cNvPr id="14" name="Text Box 1">
            <a:extLst>
              <a:ext uri="{FF2B5EF4-FFF2-40B4-BE49-F238E27FC236}">
                <a16:creationId xmlns:a16="http://schemas.microsoft.com/office/drawing/2014/main" id="{F9F71A68-76BF-47C0-73F5-EEB9CCB63549}"/>
              </a:ext>
            </a:extLst>
          </p:cNvPr>
          <p:cNvSpPr txBox="1"/>
          <p:nvPr/>
        </p:nvSpPr>
        <p:spPr>
          <a:xfrm>
            <a:off x="211455" y="4510554"/>
            <a:ext cx="109728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Max = 16.17</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
            <a:extLst>
              <a:ext uri="{FF2B5EF4-FFF2-40B4-BE49-F238E27FC236}">
                <a16:creationId xmlns:a16="http://schemas.microsoft.com/office/drawing/2014/main" id="{FB08D83D-3097-6139-1556-2CAF03B9E979}"/>
              </a:ext>
            </a:extLst>
          </p:cNvPr>
          <p:cNvSpPr txBox="1"/>
          <p:nvPr/>
        </p:nvSpPr>
        <p:spPr>
          <a:xfrm>
            <a:off x="2272665" y="4541034"/>
            <a:ext cx="96774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Min = 3.08</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1">
            <a:extLst>
              <a:ext uri="{FF2B5EF4-FFF2-40B4-BE49-F238E27FC236}">
                <a16:creationId xmlns:a16="http://schemas.microsoft.com/office/drawing/2014/main" id="{07424DFD-C2E1-C324-06BD-6A2A7249E3E9}"/>
              </a:ext>
            </a:extLst>
          </p:cNvPr>
          <p:cNvSpPr txBox="1"/>
          <p:nvPr/>
        </p:nvSpPr>
        <p:spPr>
          <a:xfrm>
            <a:off x="3954780" y="4533414"/>
            <a:ext cx="1365885"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Average = 8.17</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9EBDFCCF-CB5D-486A-525C-7462895634E2}"/>
              </a:ext>
            </a:extLst>
          </p:cNvPr>
          <p:cNvSpPr txBox="1"/>
          <p:nvPr/>
        </p:nvSpPr>
        <p:spPr>
          <a:xfrm>
            <a:off x="1089661" y="887972"/>
            <a:ext cx="3611880"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Permissible limit of pH is .3 – 10 ppm</a:t>
            </a:r>
            <a:endParaRPr lang="en-US"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38"/>
        <p:cNvGrpSpPr/>
        <p:nvPr/>
      </p:nvGrpSpPr>
      <p:grpSpPr>
        <a:xfrm>
          <a:off x="0" y="0"/>
          <a:ext cx="0" cy="0"/>
          <a:chOff x="0" y="0"/>
          <a:chExt cx="0" cy="0"/>
        </a:xfrm>
      </p:grpSpPr>
      <p:sp>
        <p:nvSpPr>
          <p:cNvPr id="16" name="Google Shape;227;p36">
            <a:extLst>
              <a:ext uri="{FF2B5EF4-FFF2-40B4-BE49-F238E27FC236}">
                <a16:creationId xmlns:a16="http://schemas.microsoft.com/office/drawing/2014/main" id="{92F21970-B3FC-48FD-7885-92366165EA90}"/>
              </a:ext>
            </a:extLst>
          </p:cNvPr>
          <p:cNvSpPr txBox="1">
            <a:spLocks/>
          </p:cNvSpPr>
          <p:nvPr/>
        </p:nvSpPr>
        <p:spPr>
          <a:xfrm>
            <a:off x="0" y="91925"/>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US" sz="3000" dirty="0">
                <a:solidFill>
                  <a:sysClr val="windowText" lastClr="000000"/>
                </a:solidFill>
                <a:latin typeface="Archivo Black" panose="020B0604020202020204" charset="0"/>
              </a:rPr>
              <a:t>Result and Discussion</a:t>
            </a:r>
          </a:p>
        </p:txBody>
      </p:sp>
      <p:sp>
        <p:nvSpPr>
          <p:cNvPr id="17" name="Google Shape;227;p36">
            <a:extLst>
              <a:ext uri="{FF2B5EF4-FFF2-40B4-BE49-F238E27FC236}">
                <a16:creationId xmlns:a16="http://schemas.microsoft.com/office/drawing/2014/main" id="{BD0CEA6B-3CCF-97CA-65A8-6F8F54DD0146}"/>
              </a:ext>
            </a:extLst>
          </p:cNvPr>
          <p:cNvSpPr txBox="1">
            <a:spLocks/>
          </p:cNvSpPr>
          <p:nvPr/>
        </p:nvSpPr>
        <p:spPr>
          <a:xfrm>
            <a:off x="0" y="663425"/>
            <a:ext cx="1851659" cy="494815"/>
          </a:xfrm>
          <a:prstGeom prst="rect">
            <a:avLst/>
          </a:pr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chivo Black"/>
              <a:buNone/>
              <a:defRPr sz="6000" b="1"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en-GB" sz="3000" dirty="0">
                <a:solidFill>
                  <a:schemeClr val="tx2"/>
                </a:solidFill>
                <a:latin typeface="Times New Roman" panose="02020603050405020304" pitchFamily="18" charset="0"/>
                <a:cs typeface="Times New Roman" panose="02020603050405020304" pitchFamily="18" charset="0"/>
              </a:rPr>
              <a:t>Cadmium</a:t>
            </a:r>
            <a:endParaRPr lang="en-US" sz="3000" dirty="0">
              <a:solidFill>
                <a:schemeClr val="tx2"/>
              </a:solidFill>
              <a:latin typeface="Times New Roman" panose="02020603050405020304" pitchFamily="18" charset="0"/>
              <a:cs typeface="Times New Roman" panose="02020603050405020304" pitchFamily="18" charset="0"/>
            </a:endParaRPr>
          </a:p>
        </p:txBody>
      </p:sp>
      <p:pic>
        <p:nvPicPr>
          <p:cNvPr id="19" name="Picture 18" descr="A picture containing text, map, diagram&#10;&#10;Description automatically generated">
            <a:extLst>
              <a:ext uri="{FF2B5EF4-FFF2-40B4-BE49-F238E27FC236}">
                <a16:creationId xmlns:a16="http://schemas.microsoft.com/office/drawing/2014/main" id="{141707DE-E52A-12B1-0B8D-5238F263D2FC}"/>
              </a:ext>
            </a:extLst>
          </p:cNvPr>
          <p:cNvPicPr>
            <a:picLocks noChangeAspect="1"/>
          </p:cNvPicPr>
          <p:nvPr/>
        </p:nvPicPr>
        <p:blipFill>
          <a:blip r:embed="rId3"/>
          <a:stretch>
            <a:fillRect/>
          </a:stretch>
        </p:blipFill>
        <p:spPr>
          <a:xfrm>
            <a:off x="5684520" y="586739"/>
            <a:ext cx="3228027" cy="4565557"/>
          </a:xfrm>
          <a:prstGeom prst="rect">
            <a:avLst/>
          </a:prstGeom>
        </p:spPr>
      </p:pic>
      <p:pic>
        <p:nvPicPr>
          <p:cNvPr id="26" name="Picture 25">
            <a:extLst>
              <a:ext uri="{FF2B5EF4-FFF2-40B4-BE49-F238E27FC236}">
                <a16:creationId xmlns:a16="http://schemas.microsoft.com/office/drawing/2014/main" id="{B141A490-AA72-63DF-BE46-DEFA26112B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076" y="1426479"/>
            <a:ext cx="5083810" cy="3053715"/>
          </a:xfrm>
          <a:prstGeom prst="rect">
            <a:avLst/>
          </a:prstGeom>
          <a:noFill/>
          <a:ln>
            <a:noFill/>
          </a:ln>
        </p:spPr>
      </p:pic>
      <p:sp>
        <p:nvSpPr>
          <p:cNvPr id="27" name="Text Box 1">
            <a:extLst>
              <a:ext uri="{FF2B5EF4-FFF2-40B4-BE49-F238E27FC236}">
                <a16:creationId xmlns:a16="http://schemas.microsoft.com/office/drawing/2014/main" id="{193B459D-682D-8B97-F91A-9E8C072FEA51}"/>
              </a:ext>
            </a:extLst>
          </p:cNvPr>
          <p:cNvSpPr txBox="1"/>
          <p:nvPr/>
        </p:nvSpPr>
        <p:spPr>
          <a:xfrm>
            <a:off x="346076" y="4547089"/>
            <a:ext cx="109728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Max = 0.153</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1">
            <a:extLst>
              <a:ext uri="{FF2B5EF4-FFF2-40B4-BE49-F238E27FC236}">
                <a16:creationId xmlns:a16="http://schemas.microsoft.com/office/drawing/2014/main" id="{DDF61E8E-399C-F704-12DA-FF33C5104ADB}"/>
              </a:ext>
            </a:extLst>
          </p:cNvPr>
          <p:cNvSpPr txBox="1"/>
          <p:nvPr/>
        </p:nvSpPr>
        <p:spPr>
          <a:xfrm>
            <a:off x="2275206" y="4576299"/>
            <a:ext cx="1061720"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Min = 0.001</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1">
            <a:extLst>
              <a:ext uri="{FF2B5EF4-FFF2-40B4-BE49-F238E27FC236}">
                <a16:creationId xmlns:a16="http://schemas.microsoft.com/office/drawing/2014/main" id="{7F726812-9E30-9D10-083E-2186C2B854D3}"/>
              </a:ext>
            </a:extLst>
          </p:cNvPr>
          <p:cNvSpPr txBox="1"/>
          <p:nvPr/>
        </p:nvSpPr>
        <p:spPr>
          <a:xfrm>
            <a:off x="4091940" y="4569314"/>
            <a:ext cx="1309371" cy="36576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Average = 0.06</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29D57F91-BC50-CB5F-67AB-570AED014AB7}"/>
              </a:ext>
            </a:extLst>
          </p:cNvPr>
          <p:cNvSpPr txBox="1"/>
          <p:nvPr/>
        </p:nvSpPr>
        <p:spPr>
          <a:xfrm>
            <a:off x="1827531" y="881131"/>
            <a:ext cx="3611880"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Permissible limit of Cd is .002 - .5 ppm</a:t>
            </a:r>
            <a:endParaRPr lang="en-US"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58"/>
        <p:cNvGrpSpPr/>
        <p:nvPr/>
      </p:nvGrpSpPr>
      <p:grpSpPr>
        <a:xfrm>
          <a:off x="0" y="0"/>
          <a:ext cx="0" cy="0"/>
          <a:chOff x="0" y="0"/>
          <a:chExt cx="0" cy="0"/>
        </a:xfrm>
      </p:grpSpPr>
      <p:sp>
        <p:nvSpPr>
          <p:cNvPr id="6" name="Google Shape;227;p36">
            <a:extLst>
              <a:ext uri="{FF2B5EF4-FFF2-40B4-BE49-F238E27FC236}">
                <a16:creationId xmlns:a16="http://schemas.microsoft.com/office/drawing/2014/main" id="{4D6837D8-BD07-8406-59D0-D530992198EA}"/>
              </a:ext>
            </a:extLst>
          </p:cNvPr>
          <p:cNvSpPr txBox="1">
            <a:spLocks/>
          </p:cNvSpPr>
          <p:nvPr/>
        </p:nvSpPr>
        <p:spPr>
          <a:xfrm>
            <a:off x="0" y="91925"/>
            <a:ext cx="9144000" cy="494815"/>
          </a:xfrm>
          <a:prstGeom prst="rect">
            <a:avLst/>
          </a:prstGeom>
          <a:solidFill>
            <a:schemeClr val="bg2"/>
          </a:solidFill>
          <a:ln>
            <a:noFill/>
          </a:ln>
        </p:spPr>
        <p:txBody>
          <a:bodyPr spcFirstLastPara="1" wrap="square" lIns="91425" tIns="91425" rIns="91425" bIns="91425" anchor="ctr" anchorCtr="0">
            <a:noAutofit/>
          </a:bodyPr>
          <a:lstStyle/>
          <a:p>
            <a:pPr algn="ctr" rtl="0">
              <a:buClrTx/>
              <a:buFontTx/>
            </a:pPr>
            <a:r>
              <a:rPr lang="en-US" sz="3000" dirty="0">
                <a:solidFill>
                  <a:sysClr val="windowText" lastClr="000000"/>
                </a:solidFill>
                <a:latin typeface="Archivo Black" panose="020B0604020202020204" charset="0"/>
              </a:rPr>
              <a:t>Result and Discussion</a:t>
            </a:r>
          </a:p>
        </p:txBody>
      </p:sp>
      <p:sp>
        <p:nvSpPr>
          <p:cNvPr id="7" name="Google Shape;227;p36">
            <a:extLst>
              <a:ext uri="{FF2B5EF4-FFF2-40B4-BE49-F238E27FC236}">
                <a16:creationId xmlns:a16="http://schemas.microsoft.com/office/drawing/2014/main" id="{0E742D6A-F891-8FE8-BC68-349771E0F3CA}"/>
              </a:ext>
            </a:extLst>
          </p:cNvPr>
          <p:cNvSpPr txBox="1">
            <a:spLocks/>
          </p:cNvSpPr>
          <p:nvPr/>
        </p:nvSpPr>
        <p:spPr>
          <a:xfrm>
            <a:off x="1" y="663425"/>
            <a:ext cx="1143000" cy="494815"/>
          </a:xfrm>
          <a:prstGeom prst="rect">
            <a:avLst/>
          </a:prstGeom>
          <a:solidFill>
            <a:schemeClr val="bg1">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Archivo Black"/>
              <a:buNone/>
              <a:defRPr sz="6000" b="1" i="0" u="none" strike="noStrike" cap="none">
                <a:solidFill>
                  <a:schemeClr val="dk1"/>
                </a:solidFill>
                <a:latin typeface="Archivo Black"/>
                <a:ea typeface="Archivo Black"/>
                <a:cs typeface="Archivo Black"/>
                <a:sym typeface="Archivo Black"/>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en-GB" sz="3000" dirty="0" err="1">
                <a:solidFill>
                  <a:schemeClr val="tx2"/>
                </a:solidFill>
                <a:latin typeface="Times New Roman" panose="02020603050405020304" pitchFamily="18" charset="0"/>
                <a:cs typeface="Times New Roman" panose="02020603050405020304" pitchFamily="18" charset="0"/>
              </a:rPr>
              <a:t>Nikel</a:t>
            </a:r>
            <a:endParaRPr lang="en-US" sz="3000" dirty="0">
              <a:solidFill>
                <a:schemeClr val="tx2"/>
              </a:solidFill>
              <a:latin typeface="Times New Roman" panose="02020603050405020304" pitchFamily="18" charset="0"/>
              <a:cs typeface="Times New Roman" panose="02020603050405020304" pitchFamily="18" charset="0"/>
            </a:endParaRPr>
          </a:p>
        </p:txBody>
      </p:sp>
      <p:pic>
        <p:nvPicPr>
          <p:cNvPr id="11" name="Picture 10" descr="A picture containing text, map, diagram, screenshot&#10;&#10;Description automatically generated">
            <a:extLst>
              <a:ext uri="{FF2B5EF4-FFF2-40B4-BE49-F238E27FC236}">
                <a16:creationId xmlns:a16="http://schemas.microsoft.com/office/drawing/2014/main" id="{B57B1E90-BBA9-1495-6122-5466AC42C14C}"/>
              </a:ext>
            </a:extLst>
          </p:cNvPr>
          <p:cNvPicPr>
            <a:picLocks noChangeAspect="1"/>
          </p:cNvPicPr>
          <p:nvPr/>
        </p:nvPicPr>
        <p:blipFill>
          <a:blip r:embed="rId3"/>
          <a:stretch>
            <a:fillRect/>
          </a:stretch>
        </p:blipFill>
        <p:spPr>
          <a:xfrm>
            <a:off x="5768013" y="663425"/>
            <a:ext cx="3114054" cy="4404360"/>
          </a:xfrm>
          <a:prstGeom prst="rect">
            <a:avLst/>
          </a:prstGeom>
        </p:spPr>
      </p:pic>
      <p:pic>
        <p:nvPicPr>
          <p:cNvPr id="12" name="Picture 11">
            <a:extLst>
              <a:ext uri="{FF2B5EF4-FFF2-40B4-BE49-F238E27FC236}">
                <a16:creationId xmlns:a16="http://schemas.microsoft.com/office/drawing/2014/main" id="{5AF6935F-8CDE-6CA3-3B46-F292EF99D19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613" y="1339700"/>
            <a:ext cx="5132070" cy="3082290"/>
          </a:xfrm>
          <a:prstGeom prst="rect">
            <a:avLst/>
          </a:prstGeom>
          <a:noFill/>
          <a:ln>
            <a:noFill/>
          </a:ln>
        </p:spPr>
      </p:pic>
      <p:sp>
        <p:nvSpPr>
          <p:cNvPr id="13" name="Text Box 1">
            <a:extLst>
              <a:ext uri="{FF2B5EF4-FFF2-40B4-BE49-F238E27FC236}">
                <a16:creationId xmlns:a16="http://schemas.microsoft.com/office/drawing/2014/main" id="{B5CAAA53-F53E-8251-8A0C-A00A0C6D865A}"/>
              </a:ext>
            </a:extLst>
          </p:cNvPr>
          <p:cNvSpPr txBox="1"/>
          <p:nvPr/>
        </p:nvSpPr>
        <p:spPr>
          <a:xfrm>
            <a:off x="368613" y="4519630"/>
            <a:ext cx="1097280" cy="30480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Max = 44.37</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
            <a:extLst>
              <a:ext uri="{FF2B5EF4-FFF2-40B4-BE49-F238E27FC236}">
                <a16:creationId xmlns:a16="http://schemas.microsoft.com/office/drawing/2014/main" id="{38D5E817-E3B3-D98E-6A76-319632A70C5E}"/>
              </a:ext>
            </a:extLst>
          </p:cNvPr>
          <p:cNvSpPr txBox="1"/>
          <p:nvPr/>
        </p:nvSpPr>
        <p:spPr>
          <a:xfrm>
            <a:off x="2377118" y="4546935"/>
            <a:ext cx="980440" cy="269875"/>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a:effectLst/>
                <a:latin typeface="Calibri" panose="020F0502020204030204" pitchFamily="34" charset="0"/>
                <a:ea typeface="Calibri" panose="020F0502020204030204" pitchFamily="34" charset="0"/>
                <a:cs typeface="Times New Roman" panose="02020603050405020304" pitchFamily="18" charset="0"/>
              </a:rPr>
              <a:t>Min = 6.36</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
            <a:extLst>
              <a:ext uri="{FF2B5EF4-FFF2-40B4-BE49-F238E27FC236}">
                <a16:creationId xmlns:a16="http://schemas.microsoft.com/office/drawing/2014/main" id="{F16AE921-4328-2F9F-66D2-4FC56F19C1C5}"/>
              </a:ext>
            </a:extLst>
          </p:cNvPr>
          <p:cNvSpPr txBox="1"/>
          <p:nvPr/>
        </p:nvSpPr>
        <p:spPr>
          <a:xfrm>
            <a:off x="4053518" y="4539950"/>
            <a:ext cx="1370965" cy="311150"/>
          </a:xfrm>
          <a:prstGeom prst="rect">
            <a:avLst/>
          </a:prstGeom>
          <a:solidFill>
            <a:schemeClr val="accent1">
              <a:lumMod val="60000"/>
              <a:lumOff val="4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Average = 17.58</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D26325D0-0ECF-82D9-93D4-DC5CE9584A2E}"/>
              </a:ext>
            </a:extLst>
          </p:cNvPr>
          <p:cNvSpPr txBox="1"/>
          <p:nvPr/>
        </p:nvSpPr>
        <p:spPr>
          <a:xfrm>
            <a:off x="1104901" y="880352"/>
            <a:ext cx="3611880" cy="338554"/>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Permissible limit of Ni is .1 – 5 ppm</a:t>
            </a:r>
            <a:endParaRPr lang="en-US"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Windmill and Wind Turbines Evolution Thesis by Slidesgo">
  <a:themeElements>
    <a:clrScheme name="Simple Light">
      <a:dk1>
        <a:srgbClr val="171F4D"/>
      </a:dk1>
      <a:lt1>
        <a:srgbClr val="9FA3BD"/>
      </a:lt1>
      <a:dk2>
        <a:srgbClr val="F8BF2D"/>
      </a:dk2>
      <a:lt2>
        <a:srgbClr val="FFFFFF"/>
      </a:lt2>
      <a:accent1>
        <a:srgbClr val="FFFFFF"/>
      </a:accent1>
      <a:accent2>
        <a:srgbClr val="FFFFFF"/>
      </a:accent2>
      <a:accent3>
        <a:srgbClr val="FFFFFF"/>
      </a:accent3>
      <a:accent4>
        <a:srgbClr val="FFFFFF"/>
      </a:accent4>
      <a:accent5>
        <a:srgbClr val="FFFFFF"/>
      </a:accent5>
      <a:accent6>
        <a:srgbClr val="FFFFFF"/>
      </a:accent6>
      <a:hlink>
        <a:srgbClr val="171F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716</Words>
  <Application>Microsoft Office PowerPoint</Application>
  <PresentationFormat>On-screen Show (16:9)</PresentationFormat>
  <Paragraphs>158</Paragraphs>
  <Slides>28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Times New Roman</vt:lpstr>
      <vt:lpstr>DM Sans Medium</vt:lpstr>
      <vt:lpstr>Bebas Neue</vt:lpstr>
      <vt:lpstr>DM Sans</vt:lpstr>
      <vt:lpstr>Anaheim</vt:lpstr>
      <vt:lpstr>Arial</vt:lpstr>
      <vt:lpstr>Archivo Black</vt:lpstr>
      <vt:lpstr>Calibri</vt:lpstr>
      <vt:lpstr>Wingdings</vt:lpstr>
      <vt:lpstr>Windmill and Wind Turbines Evolution Thesis by Slidesgo</vt:lpstr>
      <vt:lpstr>Assessing Soil Quality and Heavy Metal Pollution in the Gas Blowout Area of Tengratila Gas Field, Chattak, Bangladesh: A Multivariate Statistical Approach and Heavy Metal Pollution Indices Analysis</vt:lpstr>
      <vt:lpstr>Introduction</vt:lpstr>
      <vt:lpstr>PowerPoint Presentation</vt:lpstr>
      <vt:lpstr>Methodology</vt:lpstr>
      <vt:lpstr>Sample  Collection</vt:lpstr>
      <vt:lpstr>Result and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Soil Quality and Heavy Metal Pollution in the Gas Blowout Area of Tengratila Gas Field, Chattak, Bangladesh: A Multivariate Statistical Approach and Heavy Metal Pollution Indices Analysis</dc:title>
  <cp:lastModifiedBy>Md. Arovin  Al Nayem</cp:lastModifiedBy>
  <cp:revision>6</cp:revision>
  <dcterms:modified xsi:type="dcterms:W3CDTF">2023-07-03T04:37:18Z</dcterms:modified>
</cp:coreProperties>
</file>